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7.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95" r:id="rId6"/>
    <p:sldMasterId id="2147483752" r:id="rId7"/>
  </p:sldMasterIdLst>
  <p:notesMasterIdLst>
    <p:notesMasterId r:id="rId23"/>
  </p:notesMasterIdLst>
  <p:handoutMasterIdLst>
    <p:handoutMasterId r:id="rId24"/>
  </p:handoutMasterIdLst>
  <p:sldIdLst>
    <p:sldId id="363" r:id="rId8"/>
    <p:sldId id="375" r:id="rId9"/>
    <p:sldId id="419" r:id="rId10"/>
    <p:sldId id="438" r:id="rId11"/>
    <p:sldId id="429" r:id="rId12"/>
    <p:sldId id="413" r:id="rId13"/>
    <p:sldId id="418" r:id="rId14"/>
    <p:sldId id="435" r:id="rId15"/>
    <p:sldId id="436" r:id="rId16"/>
    <p:sldId id="437" r:id="rId17"/>
    <p:sldId id="428" r:id="rId18"/>
    <p:sldId id="439" r:id="rId19"/>
    <p:sldId id="417" r:id="rId20"/>
    <p:sldId id="441" r:id="rId21"/>
    <p:sldId id="374" r:id="rId2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A6DD03-8A46-46DC-AB56-38309082492A}">
          <p14:sldIdLst>
            <p14:sldId id="363"/>
            <p14:sldId id="375"/>
            <p14:sldId id="419"/>
            <p14:sldId id="438"/>
            <p14:sldId id="429"/>
            <p14:sldId id="413"/>
            <p14:sldId id="418"/>
            <p14:sldId id="435"/>
            <p14:sldId id="436"/>
            <p14:sldId id="437"/>
            <p14:sldId id="428"/>
            <p14:sldId id="439"/>
            <p14:sldId id="417"/>
            <p14:sldId id="441"/>
            <p14:sldId id="374"/>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es Maj Dallas J" initials="HMD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006600"/>
    <a:srgbClr val="0033CC"/>
    <a:srgbClr val="FFFF00"/>
    <a:srgbClr val="99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76608" autoAdjust="0"/>
  </p:normalViewPr>
  <p:slideViewPr>
    <p:cSldViewPr>
      <p:cViewPr varScale="1">
        <p:scale>
          <a:sx n="85" d="100"/>
          <a:sy n="85" d="100"/>
        </p:scale>
        <p:origin x="2250" y="60"/>
      </p:cViewPr>
      <p:guideLst>
        <p:guide orient="horz" pos="2880"/>
        <p:guide pos="2160"/>
      </p:guideLst>
    </p:cSldViewPr>
  </p:slideViewPr>
  <p:outlineViewPr>
    <p:cViewPr>
      <p:scale>
        <a:sx n="33" d="100"/>
        <a:sy n="33" d="100"/>
      </p:scale>
      <p:origin x="0" y="-2724"/>
    </p:cViewPr>
  </p:outlineViewPr>
  <p:notesTextViewPr>
    <p:cViewPr>
      <p:scale>
        <a:sx n="100" d="100"/>
        <a:sy n="100" d="100"/>
      </p:scale>
      <p:origin x="0" y="0"/>
    </p:cViewPr>
  </p:notesTextViewPr>
  <p:sorterViewPr>
    <p:cViewPr>
      <p:scale>
        <a:sx n="100" d="100"/>
        <a:sy n="100" d="100"/>
      </p:scale>
      <p:origin x="0" y="-420"/>
    </p:cViewPr>
  </p:sorterViewPr>
  <p:notesViewPr>
    <p:cSldViewPr>
      <p:cViewPr varScale="1">
        <p:scale>
          <a:sx n="68" d="100"/>
          <a:sy n="68" d="100"/>
        </p:scale>
        <p:origin x="325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60" tIns="46480" rIns="92960" bIns="46480" rtlCol="0"/>
          <a:lstStyle>
            <a:lvl1pPr algn="l">
              <a:defRPr sz="1200"/>
            </a:lvl1pPr>
          </a:lstStyle>
          <a:p>
            <a:endParaRPr lang="en-US"/>
          </a:p>
        </p:txBody>
      </p:sp>
      <p:sp>
        <p:nvSpPr>
          <p:cNvPr id="3" name="Date Placeholder 2"/>
          <p:cNvSpPr>
            <a:spLocks noGrp="1"/>
          </p:cNvSpPr>
          <p:nvPr>
            <p:ph type="dt" sz="quarter" idx="1"/>
          </p:nvPr>
        </p:nvSpPr>
        <p:spPr>
          <a:xfrm>
            <a:off x="3956955" y="0"/>
            <a:ext cx="3026833" cy="464185"/>
          </a:xfrm>
          <a:prstGeom prst="rect">
            <a:avLst/>
          </a:prstGeom>
        </p:spPr>
        <p:txBody>
          <a:bodyPr vert="horz" lIns="92960" tIns="46480" rIns="92960" bIns="46480" rtlCol="0"/>
          <a:lstStyle>
            <a:lvl1pPr algn="r">
              <a:defRPr sz="1200"/>
            </a:lvl1pPr>
          </a:lstStyle>
          <a:p>
            <a:fld id="{6D3751B6-9307-4979-806D-7EC70AF2E6C8}" type="datetimeFigureOut">
              <a:rPr lang="en-US" smtClean="0"/>
              <a:t>11/9/2017</a:t>
            </a:fld>
            <a:endParaRPr lang="en-US"/>
          </a:p>
        </p:txBody>
      </p:sp>
      <p:sp>
        <p:nvSpPr>
          <p:cNvPr id="4" name="Footer Placeholder 3"/>
          <p:cNvSpPr>
            <a:spLocks noGrp="1"/>
          </p:cNvSpPr>
          <p:nvPr>
            <p:ph type="ftr" sz="quarter" idx="2"/>
          </p:nvPr>
        </p:nvSpPr>
        <p:spPr>
          <a:xfrm>
            <a:off x="0" y="8817367"/>
            <a:ext cx="3026833" cy="464185"/>
          </a:xfrm>
          <a:prstGeom prst="rect">
            <a:avLst/>
          </a:prstGeom>
        </p:spPr>
        <p:txBody>
          <a:bodyPr vert="horz" lIns="92960" tIns="46480" rIns="92960" bIns="46480" rtlCol="0" anchor="b"/>
          <a:lstStyle>
            <a:lvl1pPr algn="l">
              <a:defRPr sz="1200"/>
            </a:lvl1pPr>
          </a:lstStyle>
          <a:p>
            <a:endParaRPr lang="en-US"/>
          </a:p>
        </p:txBody>
      </p:sp>
      <p:sp>
        <p:nvSpPr>
          <p:cNvPr id="5" name="Slide Number Placeholder 4"/>
          <p:cNvSpPr>
            <a:spLocks noGrp="1"/>
          </p:cNvSpPr>
          <p:nvPr>
            <p:ph type="sldNum" sz="quarter" idx="3"/>
          </p:nvPr>
        </p:nvSpPr>
        <p:spPr>
          <a:xfrm>
            <a:off x="3956955" y="8817367"/>
            <a:ext cx="3026833" cy="464185"/>
          </a:xfrm>
          <a:prstGeom prst="rect">
            <a:avLst/>
          </a:prstGeom>
        </p:spPr>
        <p:txBody>
          <a:bodyPr vert="horz" lIns="92960" tIns="46480" rIns="92960" bIns="46480" rtlCol="0" anchor="b"/>
          <a:lstStyle>
            <a:lvl1pPr algn="r">
              <a:defRPr sz="1200"/>
            </a:lvl1pPr>
          </a:lstStyle>
          <a:p>
            <a:fld id="{3C3680F6-BAA9-45BD-A468-466304B503F8}" type="slidenum">
              <a:rPr lang="en-US" smtClean="0"/>
              <a:t>‹#›</a:t>
            </a:fld>
            <a:endParaRPr lang="en-US"/>
          </a:p>
        </p:txBody>
      </p:sp>
    </p:spTree>
    <p:extLst>
      <p:ext uri="{BB962C8B-B14F-4D97-AF65-F5344CB8AC3E}">
        <p14:creationId xmlns:p14="http://schemas.microsoft.com/office/powerpoint/2010/main" val="1699967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04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698500" y="4409758"/>
            <a:ext cx="5588000" cy="4177665"/>
          </a:xfrm>
          <a:prstGeom prst="rect">
            <a:avLst/>
          </a:prstGeom>
        </p:spPr>
        <p:txBody>
          <a:bodyPr lIns="92960" tIns="46480" rIns="92960" bIns="46480">
            <a:normAutofit/>
          </a:bodyPr>
          <a:lstStyle/>
          <a:p>
            <a:endParaRPr dirty="0"/>
          </a:p>
        </p:txBody>
      </p:sp>
    </p:spTree>
    <p:extLst>
      <p:ext uri="{BB962C8B-B14F-4D97-AF65-F5344CB8AC3E}">
        <p14:creationId xmlns:p14="http://schemas.microsoft.com/office/powerpoint/2010/main" val="322366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71575" y="696913"/>
            <a:ext cx="4641850" cy="3481387"/>
          </a:xfrm>
          <a:prstGeom prst="rect">
            <a:avLst/>
          </a:prstGeom>
          <a:noFill/>
          <a:ln>
            <a:solidFill>
              <a:srgbClr val="000000"/>
            </a:solidFill>
            <a:miter lim="800000"/>
            <a:headEnd/>
            <a:tailEnd/>
          </a:ln>
        </p:spPr>
      </p:sp>
      <p:sp>
        <p:nvSpPr>
          <p:cNvPr id="45059" name="Notes Placeholder 2"/>
          <p:cNvSpPr>
            <a:spLocks noGrp="1"/>
          </p:cNvSpPr>
          <p:nvPr>
            <p:ph type="body" idx="1"/>
          </p:nvPr>
        </p:nvSpPr>
        <p:spPr bwMode="auto">
          <a:xfrm>
            <a:off x="699135" y="4410393"/>
            <a:ext cx="5586734" cy="4177348"/>
          </a:xfrm>
          <a:prstGeom prst="rect">
            <a:avLst/>
          </a:prstGeom>
          <a:noFill/>
        </p:spPr>
        <p:txBody>
          <a:bodyPr wrap="square" lIns="92960" tIns="46480" rIns="92960" bIns="46480" numCol="1" anchor="t" anchorCtr="0" compatLnSpc="1">
            <a:prstTxWarp prst="textNoShape">
              <a:avLst/>
            </a:prstTxWarp>
          </a:bodyPr>
          <a:lstStyle/>
          <a:p>
            <a:pPr>
              <a:lnSpc>
                <a:spcPct val="90000"/>
              </a:lnSpc>
              <a:spcBef>
                <a:spcPct val="0"/>
              </a:spcBef>
            </a:pPr>
            <a:endParaRPr lang="en-US" dirty="0"/>
          </a:p>
        </p:txBody>
      </p:sp>
      <p:sp>
        <p:nvSpPr>
          <p:cNvPr id="10244" name="Footer Placeholder 3"/>
          <p:cNvSpPr>
            <a:spLocks noGrp="1"/>
          </p:cNvSpPr>
          <p:nvPr>
            <p:ph type="ftr" sz="quarter" idx="4"/>
          </p:nvPr>
        </p:nvSpPr>
        <p:spPr bwMode="auto">
          <a:xfrm>
            <a:off x="2" y="8817612"/>
            <a:ext cx="3027466" cy="464503"/>
          </a:xfrm>
          <a:prstGeom prst="rect">
            <a:avLst/>
          </a:prstGeom>
          <a:ln>
            <a:miter lim="800000"/>
            <a:headEnd/>
            <a:tailEnd/>
          </a:ln>
        </p:spPr>
        <p:txBody>
          <a:bodyPr wrap="square" lIns="92960" tIns="46480" rIns="92960" bIns="46480" numCol="1" anchorCtr="0" compatLnSpc="1">
            <a:prstTxWarp prst="textNoShape">
              <a:avLst/>
            </a:prstTxWarp>
          </a:bodyPr>
          <a:lstStyle/>
          <a:p>
            <a:pPr>
              <a:defRPr/>
            </a:pPr>
            <a:r>
              <a:rPr lang="en-US" dirty="0">
                <a:solidFill>
                  <a:prstClr val="black"/>
                </a:solidFill>
              </a:rPr>
              <a:t>1</a:t>
            </a:r>
          </a:p>
        </p:txBody>
      </p:sp>
      <p:sp>
        <p:nvSpPr>
          <p:cNvPr id="10245" name="Slide Number Placeholder 4"/>
          <p:cNvSpPr>
            <a:spLocks noGrp="1"/>
          </p:cNvSpPr>
          <p:nvPr>
            <p:ph type="sldNum" sz="quarter" idx="5"/>
          </p:nvPr>
        </p:nvSpPr>
        <p:spPr bwMode="auto">
          <a:xfrm>
            <a:off x="3955954" y="8817612"/>
            <a:ext cx="3027466" cy="464503"/>
          </a:xfrm>
          <a:prstGeom prst="rect">
            <a:avLst/>
          </a:prstGeom>
          <a:ln>
            <a:miter lim="800000"/>
            <a:headEnd/>
            <a:tailEnd/>
          </a:ln>
        </p:spPr>
        <p:txBody>
          <a:bodyPr wrap="square" lIns="92960" tIns="46480" rIns="92960" bIns="46480" numCol="1" anchorCtr="0" compatLnSpc="1">
            <a:prstTxWarp prst="textNoShape">
              <a:avLst/>
            </a:prstTxWarp>
          </a:bodyPr>
          <a:lstStyle/>
          <a:p>
            <a:pPr>
              <a:defRPr/>
            </a:pPr>
            <a:fld id="{355BD764-805D-47E4-B816-594F9A999871}" type="slidenum">
              <a:rPr lang="en-US">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545086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71575" y="696913"/>
            <a:ext cx="4641850" cy="3481387"/>
          </a:xfrm>
          <a:prstGeom prst="rect">
            <a:avLst/>
          </a:prstGeom>
          <a:noFill/>
          <a:ln>
            <a:solidFill>
              <a:srgbClr val="000000"/>
            </a:solidFill>
            <a:miter lim="800000"/>
            <a:headEnd/>
            <a:tailEnd/>
          </a:ln>
        </p:spPr>
      </p:sp>
      <p:sp>
        <p:nvSpPr>
          <p:cNvPr id="45059" name="Notes Placeholder 2"/>
          <p:cNvSpPr>
            <a:spLocks noGrp="1"/>
          </p:cNvSpPr>
          <p:nvPr>
            <p:ph type="body" idx="1"/>
          </p:nvPr>
        </p:nvSpPr>
        <p:spPr bwMode="auto">
          <a:xfrm>
            <a:off x="699135" y="4410393"/>
            <a:ext cx="5586734" cy="4177348"/>
          </a:xfrm>
          <a:prstGeom prst="rect">
            <a:avLst/>
          </a:prstGeom>
          <a:noFill/>
        </p:spPr>
        <p:txBody>
          <a:bodyPr wrap="square" lIns="92960" tIns="46480" rIns="92960" bIns="46480" numCol="1" anchor="t" anchorCtr="0" compatLnSpc="1">
            <a:prstTxWarp prst="textNoShape">
              <a:avLst/>
            </a:prstTxWarp>
          </a:bodyPr>
          <a:lstStyle/>
          <a:p>
            <a:pPr>
              <a:lnSpc>
                <a:spcPct val="90000"/>
              </a:lnSpc>
              <a:spcBef>
                <a:spcPct val="0"/>
              </a:spcBef>
            </a:pPr>
            <a:r>
              <a:rPr lang="en-US"/>
              <a:t> </a:t>
            </a:r>
            <a:endParaRPr lang="en-US" dirty="0"/>
          </a:p>
        </p:txBody>
      </p:sp>
      <p:sp>
        <p:nvSpPr>
          <p:cNvPr id="10244" name="Footer Placeholder 3"/>
          <p:cNvSpPr>
            <a:spLocks noGrp="1"/>
          </p:cNvSpPr>
          <p:nvPr>
            <p:ph type="ftr" sz="quarter" idx="4"/>
          </p:nvPr>
        </p:nvSpPr>
        <p:spPr bwMode="auto">
          <a:xfrm>
            <a:off x="2" y="8817612"/>
            <a:ext cx="3027466" cy="464503"/>
          </a:xfrm>
          <a:prstGeom prst="rect">
            <a:avLst/>
          </a:prstGeom>
          <a:ln>
            <a:miter lim="800000"/>
            <a:headEnd/>
            <a:tailEnd/>
          </a:ln>
        </p:spPr>
        <p:txBody>
          <a:bodyPr wrap="square" lIns="92960" tIns="46480" rIns="92960" bIns="46480" numCol="1" anchorCtr="0" compatLnSpc="1">
            <a:prstTxWarp prst="textNoShape">
              <a:avLst/>
            </a:prstTxWarp>
          </a:bodyPr>
          <a:lstStyle/>
          <a:p>
            <a:pPr>
              <a:defRPr/>
            </a:pPr>
            <a:r>
              <a:rPr lang="en-US" dirty="0">
                <a:solidFill>
                  <a:prstClr val="black"/>
                </a:solidFill>
              </a:rPr>
              <a:t>1</a:t>
            </a:r>
          </a:p>
        </p:txBody>
      </p:sp>
      <p:sp>
        <p:nvSpPr>
          <p:cNvPr id="10245" name="Slide Number Placeholder 4"/>
          <p:cNvSpPr>
            <a:spLocks noGrp="1"/>
          </p:cNvSpPr>
          <p:nvPr>
            <p:ph type="sldNum" sz="quarter" idx="5"/>
          </p:nvPr>
        </p:nvSpPr>
        <p:spPr bwMode="auto">
          <a:xfrm>
            <a:off x="3955954" y="8817612"/>
            <a:ext cx="3027466" cy="464503"/>
          </a:xfrm>
          <a:prstGeom prst="rect">
            <a:avLst/>
          </a:prstGeom>
          <a:ln>
            <a:miter lim="800000"/>
            <a:headEnd/>
            <a:tailEnd/>
          </a:ln>
        </p:spPr>
        <p:txBody>
          <a:bodyPr wrap="square" lIns="92960" tIns="46480" rIns="92960" bIns="46480" numCol="1" anchorCtr="0" compatLnSpc="1">
            <a:prstTxWarp prst="textNoShape">
              <a:avLst/>
            </a:prstTxWarp>
          </a:bodyPr>
          <a:lstStyle/>
          <a:p>
            <a:pPr>
              <a:defRPr/>
            </a:pPr>
            <a:fld id="{355BD764-805D-47E4-B816-594F9A999871}" type="slidenum">
              <a:rPr lang="en-US">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78916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endParaRPr lang="en-US" dirty="0"/>
          </a:p>
        </p:txBody>
      </p:sp>
    </p:spTree>
    <p:extLst>
      <p:ext uri="{BB962C8B-B14F-4D97-AF65-F5344CB8AC3E}">
        <p14:creationId xmlns:p14="http://schemas.microsoft.com/office/powerpoint/2010/main" val="906677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a:prstGeom prst="rect">
            <a:avLst/>
          </a:prstGeom>
          <a:noFill/>
          <a:ln w="12700">
            <a:solidFill>
              <a:prstClr val="black"/>
            </a:solidFill>
          </a:ln>
        </p:spPr>
      </p:sp>
      <p:sp>
        <p:nvSpPr>
          <p:cNvPr id="3" name="Notes Placeholder 2"/>
          <p:cNvSpPr>
            <a:spLocks noGrp="1"/>
          </p:cNvSpPr>
          <p:nvPr>
            <p:ph type="body" idx="1"/>
          </p:nvPr>
        </p:nvSpPr>
        <p:spPr>
          <a:xfrm>
            <a:off x="697869" y="4467701"/>
            <a:ext cx="5589263" cy="3655537"/>
          </a:xfrm>
          <a:prstGeom prst="rect">
            <a:avLst/>
          </a:prstGeom>
        </p:spPr>
        <p:txBody>
          <a:bodyPr lIns="91083" tIns="45542" rIns="91083" bIns="45542"/>
          <a:lstStyle/>
          <a:p>
            <a:r>
              <a:rPr lang="en-US" dirty="0"/>
              <a:t>Questions</a:t>
            </a:r>
          </a:p>
        </p:txBody>
      </p:sp>
    </p:spTree>
    <p:extLst>
      <p:ext uri="{BB962C8B-B14F-4D97-AF65-F5344CB8AC3E}">
        <p14:creationId xmlns:p14="http://schemas.microsoft.com/office/powerpoint/2010/main" val="221410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a:prstGeom prst="rect">
            <a:avLst/>
          </a:prstGeom>
          <a:noFill/>
          <a:ln w="12700">
            <a:solidFill>
              <a:prstClr val="black"/>
            </a:solidFill>
          </a:ln>
        </p:spPr>
      </p:sp>
      <p:sp>
        <p:nvSpPr>
          <p:cNvPr id="3" name="Notes Placeholder 2"/>
          <p:cNvSpPr>
            <a:spLocks noGrp="1"/>
          </p:cNvSpPr>
          <p:nvPr>
            <p:ph type="body" idx="1"/>
          </p:nvPr>
        </p:nvSpPr>
        <p:spPr>
          <a:xfrm>
            <a:off x="697869" y="4467701"/>
            <a:ext cx="5589263" cy="3655537"/>
          </a:xfrm>
          <a:prstGeom prst="rect">
            <a:avLst/>
          </a:prstGeom>
        </p:spPr>
        <p:txBody>
          <a:bodyPr lIns="91083" tIns="45542" rIns="91083" bIns="45542"/>
          <a:lstStyle/>
          <a:p>
            <a:r>
              <a:rPr lang="en-US" dirty="0"/>
              <a:t>  </a:t>
            </a:r>
          </a:p>
        </p:txBody>
      </p:sp>
    </p:spTree>
    <p:extLst>
      <p:ext uri="{BB962C8B-B14F-4D97-AF65-F5344CB8AC3E}">
        <p14:creationId xmlns:p14="http://schemas.microsoft.com/office/powerpoint/2010/main" val="296812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6997" y="8818556"/>
            <a:ext cx="3026407" cy="463546"/>
          </a:xfrm>
          <a:prstGeom prst="rect">
            <a:avLst/>
          </a:prstGeom>
          <a:ln/>
        </p:spPr>
        <p:txBody>
          <a:bodyPr lIns="92002" tIns="46001" rIns="92002" bIns="46001"/>
          <a:lstStyle/>
          <a:p>
            <a:fld id="{92FF578F-1DEF-40D0-8926-5C97D1F3398D}" type="slidenum">
              <a:rPr lang="en-US" altLang="en-US"/>
              <a:pPr/>
              <a:t>3</a:t>
            </a:fld>
            <a:endParaRPr lang="en-US" altLang="en-US"/>
          </a:p>
        </p:txBody>
      </p:sp>
      <p:sp>
        <p:nvSpPr>
          <p:cNvPr id="673794" name="Rectangle 2"/>
          <p:cNvSpPr>
            <a:spLocks noGrp="1" noRot="1" noChangeAspect="1" noChangeArrowheads="1" noTextEdit="1"/>
          </p:cNvSpPr>
          <p:nvPr>
            <p:ph type="sldImg"/>
          </p:nvPr>
        </p:nvSpPr>
        <p:spPr>
          <a:xfrm>
            <a:off x="1174750" y="696913"/>
            <a:ext cx="4641850" cy="3481387"/>
          </a:xfrm>
          <a:prstGeom prst="rect">
            <a:avLst/>
          </a:prstGeom>
          <a:ln/>
        </p:spPr>
      </p:sp>
      <p:sp>
        <p:nvSpPr>
          <p:cNvPr id="673795" name="Rectangle 3"/>
          <p:cNvSpPr>
            <a:spLocks noGrp="1" noChangeArrowheads="1"/>
          </p:cNvSpPr>
          <p:nvPr>
            <p:ph type="body" idx="1"/>
          </p:nvPr>
        </p:nvSpPr>
        <p:spPr>
          <a:xfrm>
            <a:off x="930589" y="4411676"/>
            <a:ext cx="5123824" cy="4175108"/>
          </a:xfrm>
          <a:prstGeom prst="rect">
            <a:avLst/>
          </a:prstGeom>
        </p:spPr>
        <p:txBody>
          <a:bodyPr lIns="92002" tIns="46001" rIns="92002" bIns="46001"/>
          <a:lstStyle/>
          <a:p>
            <a:endParaRPr lang="en-US" altLang="en-US" dirty="0"/>
          </a:p>
        </p:txBody>
      </p:sp>
    </p:spTree>
    <p:extLst>
      <p:ext uri="{BB962C8B-B14F-4D97-AF65-F5344CB8AC3E}">
        <p14:creationId xmlns:p14="http://schemas.microsoft.com/office/powerpoint/2010/main" val="3448848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4"/>
            <a:ext cx="5619750" cy="4200525"/>
          </a:xfrm>
          <a:prstGeom prst="rect">
            <a:avLst/>
          </a:prstGeom>
        </p:spPr>
        <p:txBody>
          <a:bodyPr/>
          <a:lstStyle/>
          <a:p>
            <a:r>
              <a:rPr lang="en-US" dirty="0">
                <a:effectLst/>
              </a:rPr>
              <a:t>II Marine Expeditionary Force (MEF) is one of three MEFs in the Marine Corps.  I MEF is in California and III MEF is in Okinawa.</a:t>
            </a:r>
          </a:p>
          <a:p>
            <a:endParaRPr lang="en-US" dirty="0">
              <a:effectLst/>
            </a:endParaRPr>
          </a:p>
          <a:p>
            <a:r>
              <a:rPr lang="en-US" dirty="0">
                <a:effectLst/>
              </a:rPr>
              <a:t>With more than </a:t>
            </a:r>
            <a:r>
              <a:rPr lang="en-US" dirty="0" smtClean="0">
                <a:effectLst/>
              </a:rPr>
              <a:t>43,000 </a:t>
            </a:r>
            <a:r>
              <a:rPr lang="en-US" dirty="0">
                <a:effectLst/>
              </a:rPr>
              <a:t>Marines and Sailors, II MEF is representative of the largest and most powerful Marine Air-Ground Task Force (MAGTF). </a:t>
            </a:r>
          </a:p>
          <a:p>
            <a:endParaRPr lang="en-US" dirty="0">
              <a:effectLst/>
            </a:endParaRPr>
          </a:p>
          <a:p>
            <a:r>
              <a:rPr lang="en-US" dirty="0">
                <a:effectLst/>
              </a:rPr>
              <a:t>II MEF Consists</a:t>
            </a:r>
            <a:r>
              <a:rPr lang="en-US" baseline="0" dirty="0">
                <a:effectLst/>
              </a:rPr>
              <a:t> of:</a:t>
            </a:r>
            <a:endParaRPr lang="en-US" dirty="0">
              <a:effectLst/>
            </a:endParaRPr>
          </a:p>
          <a:p>
            <a:r>
              <a:rPr lang="en-US" dirty="0">
                <a:effectLst/>
              </a:rPr>
              <a:t>(1) II MEF </a:t>
            </a:r>
            <a:r>
              <a:rPr lang="en-US" dirty="0" smtClean="0">
                <a:effectLst/>
              </a:rPr>
              <a:t>Information Group </a:t>
            </a:r>
            <a:r>
              <a:rPr lang="en-US" dirty="0">
                <a:effectLst/>
              </a:rPr>
              <a:t>containing personnel and equipment necessary for the effective planning and execution of operations. </a:t>
            </a:r>
          </a:p>
          <a:p>
            <a:r>
              <a:rPr lang="en-US" dirty="0">
                <a:effectLst/>
              </a:rPr>
              <a:t>(2) A ground combat element, the 2d Marine Division. </a:t>
            </a:r>
          </a:p>
          <a:p>
            <a:r>
              <a:rPr lang="en-US" dirty="0">
                <a:effectLst/>
              </a:rPr>
              <a:t>(3) An aviation combat element, the 2nd Marine Aircraft Wing. </a:t>
            </a:r>
          </a:p>
          <a:p>
            <a:r>
              <a:rPr lang="en-US" dirty="0">
                <a:effectLst/>
              </a:rPr>
              <a:t>(4) A combat service support element, the 2nd Marine Logistics Group.</a:t>
            </a:r>
          </a:p>
          <a:p>
            <a:endParaRPr lang="en-US" dirty="0">
              <a:effectLst/>
            </a:endParaRPr>
          </a:p>
          <a:p>
            <a:r>
              <a:rPr lang="en-US" dirty="0">
                <a:solidFill>
                  <a:srgbClr val="FF0000"/>
                </a:solidFill>
                <a:effectLst/>
              </a:rPr>
              <a:t>A unique</a:t>
            </a:r>
            <a:r>
              <a:rPr lang="en-US" baseline="0" dirty="0">
                <a:solidFill>
                  <a:srgbClr val="FF0000"/>
                </a:solidFill>
                <a:effectLst/>
              </a:rPr>
              <a:t> aspect of the Corps is its ability to quickly and efficiently tailor (right capabilities) and scale (right size) a force by on the operational requirements. </a:t>
            </a:r>
            <a:endParaRPr lang="en-US" baseline="0" dirty="0" smtClean="0">
              <a:solidFill>
                <a:srgbClr val="FF0000"/>
              </a:solidFill>
              <a:effectLst/>
            </a:endParaRPr>
          </a:p>
          <a:p>
            <a:endParaRPr lang="en-US" dirty="0">
              <a:solidFill>
                <a:srgbClr val="FF0000"/>
              </a:solidFill>
            </a:endParaRPr>
          </a:p>
          <a:p>
            <a:r>
              <a:rPr lang="en-US" dirty="0"/>
              <a:t>Our Corps’ task is to organize for combat in accordance with our statutory mandate to provide forces of combined arms, including aviation, by forming integrated combined arms MAGTFs. As the name indicates, the organization of the MAGTFs is specific to the tasks-at-hand and is mission-tailored for rapid deployment by air and/or sea. No matter what their mission or mode of deployment may be, the MAGTFs are comprised of four deployable elements supported from our bases and stations.</a:t>
            </a:r>
          </a:p>
          <a:p>
            <a:endParaRPr lang="en-US" dirty="0">
              <a:solidFill>
                <a:srgbClr val="FF0000"/>
              </a:solidFill>
              <a:effectLst/>
            </a:endParaRPr>
          </a:p>
        </p:txBody>
      </p:sp>
    </p:spTree>
    <p:extLst>
      <p:ext uri="{BB962C8B-B14F-4D97-AF65-F5344CB8AC3E}">
        <p14:creationId xmlns:p14="http://schemas.microsoft.com/office/powerpoint/2010/main" val="252057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 xmlns:a16="http://schemas.microsoft.com/office/drawing/2014/main" id="{B986383A-1C9B-40B1-B698-6868076D9F3D}"/>
              </a:ext>
            </a:extLst>
          </p:cNvPr>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700" b="1">
                <a:solidFill>
                  <a:schemeClr val="bg1"/>
                </a:solidFill>
                <a:latin typeface="Arial" panose="020B0604020202020204" pitchFamily="34" charset="0"/>
                <a:cs typeface="Arial" panose="020B0604020202020204" pitchFamily="34" charset="0"/>
              </a:defRPr>
            </a:lvl1pPr>
            <a:lvl2pPr marL="742950" indent="-285750" defTabSz="917575" eaLnBrk="0" hangingPunct="0">
              <a:defRPr sz="700" b="1">
                <a:solidFill>
                  <a:schemeClr val="bg1"/>
                </a:solidFill>
                <a:latin typeface="Arial" panose="020B0604020202020204" pitchFamily="34" charset="0"/>
                <a:cs typeface="Arial" panose="020B0604020202020204" pitchFamily="34" charset="0"/>
              </a:defRPr>
            </a:lvl2pPr>
            <a:lvl3pPr marL="1143000" indent="-228600" defTabSz="917575" eaLnBrk="0" hangingPunct="0">
              <a:defRPr sz="700" b="1">
                <a:solidFill>
                  <a:schemeClr val="bg1"/>
                </a:solidFill>
                <a:latin typeface="Arial" panose="020B0604020202020204" pitchFamily="34" charset="0"/>
                <a:cs typeface="Arial" panose="020B0604020202020204" pitchFamily="34" charset="0"/>
              </a:defRPr>
            </a:lvl3pPr>
            <a:lvl4pPr marL="1600200" indent="-228600" defTabSz="917575" eaLnBrk="0" hangingPunct="0">
              <a:defRPr sz="700" b="1">
                <a:solidFill>
                  <a:schemeClr val="bg1"/>
                </a:solidFill>
                <a:latin typeface="Arial" panose="020B0604020202020204" pitchFamily="34" charset="0"/>
                <a:cs typeface="Arial" panose="020B0604020202020204" pitchFamily="34" charset="0"/>
              </a:defRPr>
            </a:lvl4pPr>
            <a:lvl5pPr marL="2057400" indent="-228600" defTabSz="917575" eaLnBrk="0" hangingPunct="0">
              <a:defRPr sz="700" b="1">
                <a:solidFill>
                  <a:schemeClr val="bg1"/>
                </a:solidFill>
                <a:latin typeface="Arial" panose="020B0604020202020204" pitchFamily="34" charset="0"/>
                <a:cs typeface="Arial" panose="020B0604020202020204" pitchFamily="34" charset="0"/>
              </a:defRPr>
            </a:lvl5pPr>
            <a:lvl6pPr marL="25146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fld id="{6CD04B2B-1C7A-46D9-84A4-2A7FD1EB76DD}" type="slidenum">
              <a:rPr lang="en-US" altLang="en-US" sz="1200" b="0">
                <a:solidFill>
                  <a:schemeClr val="tx1"/>
                </a:solidFill>
                <a:latin typeface="Times New Roman" panose="02020603050405020304" pitchFamily="18" charset="0"/>
              </a:rPr>
              <a:pPr eaLnBrk="1" hangingPunct="1"/>
              <a:t>5</a:t>
            </a:fld>
            <a:endParaRPr lang="en-US" altLang="en-US" sz="1200" b="0">
              <a:solidFill>
                <a:schemeClr val="tx1"/>
              </a:solidFill>
              <a:latin typeface="Times New Roman" panose="02020603050405020304" pitchFamily="18" charset="0"/>
            </a:endParaRPr>
          </a:p>
        </p:txBody>
      </p:sp>
      <p:sp>
        <p:nvSpPr>
          <p:cNvPr id="56323" name="Slide Image Placeholder 1">
            <a:extLst>
              <a:ext uri="{FF2B5EF4-FFF2-40B4-BE49-F238E27FC236}">
                <a16:creationId xmlns="" xmlns:a16="http://schemas.microsoft.com/office/drawing/2014/main" id="{21FA6F9D-F4E9-4BA4-836D-60A97ADC4541}"/>
              </a:ext>
            </a:extLst>
          </p:cNvPr>
          <p:cNvSpPr>
            <a:spLocks noGrp="1" noRot="1" noChangeAspect="1" noTextEdit="1"/>
          </p:cNvSpPr>
          <p:nvPr>
            <p:ph type="sldImg"/>
          </p:nvPr>
        </p:nvSpPr>
        <p:spPr>
          <a:xfrm>
            <a:off x="1104900" y="698500"/>
            <a:ext cx="4648200" cy="3486150"/>
          </a:xfrm>
          <a:prstGeom prst="rect">
            <a:avLst/>
          </a:prstGeom>
          <a:ln/>
        </p:spPr>
      </p:sp>
      <p:sp>
        <p:nvSpPr>
          <p:cNvPr id="56324" name="Notes Placeholder 2">
            <a:extLst>
              <a:ext uri="{FF2B5EF4-FFF2-40B4-BE49-F238E27FC236}">
                <a16:creationId xmlns="" xmlns:a16="http://schemas.microsoft.com/office/drawing/2014/main" id="{4F46BB0C-1D68-4426-B559-629A180604E6}"/>
              </a:ext>
            </a:extLst>
          </p:cNvPr>
          <p:cNvSpPr>
            <a:spLocks noGrp="1"/>
          </p:cNvSpPr>
          <p:nvPr>
            <p:ph type="body" idx="1"/>
          </p:nvPr>
        </p:nvSpPr>
        <p:spPr>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0" tIns="45769" rIns="91540" bIns="45769"/>
          <a:lstStyle/>
          <a:p>
            <a:pPr eaLnBrk="1" hangingPunct="1"/>
            <a:r>
              <a:rPr lang="en-US" altLang="en-US" sz="800" dirty="0"/>
              <a:t>The intent of this slide is to show the utility of the MAGTF across the ROMO…from Crisis Response and Limited Contingency Operations to Major Operations and Campaigns.</a:t>
            </a:r>
          </a:p>
          <a:p>
            <a:pPr eaLnBrk="1" hangingPunct="1"/>
            <a:endParaRPr lang="en-US" altLang="en-US" sz="800" dirty="0"/>
          </a:p>
          <a:p>
            <a:pPr eaLnBrk="1" hangingPunct="1"/>
            <a:r>
              <a:rPr lang="en-US" altLang="en-US" sz="800" dirty="0"/>
              <a:t>This slide gives a sense of the capability that each MAGTF can provide. At the lower end of the range of military operations is the </a:t>
            </a:r>
            <a:r>
              <a:rPr lang="en-US" altLang="en-US" sz="800" dirty="0" smtClean="0"/>
              <a:t>SPMAGTF. </a:t>
            </a:r>
            <a:r>
              <a:rPr lang="en-US" altLang="en-US" sz="800" dirty="0"/>
              <a:t>The MEU constitutes a crisis response capability and is organized and trained to respond to humanitarian crises, non-combatant evacuations, and other crises within its capabilities. Although capable of conducting security cooperation activities, the MEU is principally tailored to constitute the theater reserve for a combatant commander. Recent MEU deployments have also seen the MAGTF supporting sustained combat operations in Iraq and Afghanistan. The MEB is the first level of MAGTF where joint forcible entry operations become realized; with more robust capabilities. MEBs can also support sustained combat operations on the lower end of the ROMO, such as COIN or act as a MEF (</a:t>
            </a:r>
            <a:r>
              <a:rPr lang="en-US" altLang="en-US" sz="800" dirty="0" err="1"/>
              <a:t>Fwd</a:t>
            </a:r>
            <a:r>
              <a:rPr lang="en-US" altLang="en-US" sz="800" dirty="0"/>
              <a:t>) to provide the first echelon of a MEF before that MAGTF arrives in theater. The MEF constitutes the Marine Corps big war-fighting punch. The MEF provides a robust joint forcible entry capability with two MEBs in the amphibious assault echelon and an additional MEB in the assault follow-on echelon. The MEF, as evidenced by Operation Desert Storm and Operation Iraqi Freedom, is capable of sustained combat operations.</a:t>
            </a:r>
          </a:p>
          <a:p>
            <a:pPr eaLnBrk="1" hangingPunct="1"/>
            <a:r>
              <a:rPr lang="en-US" altLang="en-US" sz="800" dirty="0"/>
              <a:t>An important distinction to draw from these MAGTFs is that they are </a:t>
            </a:r>
            <a:r>
              <a:rPr lang="en-US" altLang="en-US" sz="800" dirty="0" err="1"/>
              <a:t>multicapable</a:t>
            </a:r>
            <a:r>
              <a:rPr lang="en-US" altLang="en-US" sz="800" dirty="0"/>
              <a:t> and able to conduct many different types of operations across the ROMO. OSD tends to bin Marine MAGTFs as general purpose forces (GPF), but the reality is that our MAGTFs are </a:t>
            </a:r>
            <a:r>
              <a:rPr lang="en-US" altLang="en-US" sz="800" dirty="0" err="1"/>
              <a:t>multicapable</a:t>
            </a:r>
            <a:r>
              <a:rPr lang="en-US" altLang="en-US" sz="800" dirty="0"/>
              <a:t>– flexible, adaptable, and agile, Marine MAGTFs provide a myriad of capabilities to meet the requirements of the combatant commander.   </a:t>
            </a:r>
          </a:p>
          <a:p>
            <a:pPr eaLnBrk="1" hangingPunct="1"/>
            <a:endParaRPr lang="en-US" altLang="en-US" sz="800" dirty="0"/>
          </a:p>
          <a:p>
            <a:pPr eaLnBrk="1" hangingPunct="1"/>
            <a:r>
              <a:rPr lang="en-US" altLang="en-US" sz="800" dirty="0"/>
              <a:t>Slide built by PP&amp;O.  </a:t>
            </a:r>
          </a:p>
        </p:txBody>
      </p:sp>
      <p:sp>
        <p:nvSpPr>
          <p:cNvPr id="56325" name="Slide Number Placeholder 3">
            <a:extLst>
              <a:ext uri="{FF2B5EF4-FFF2-40B4-BE49-F238E27FC236}">
                <a16:creationId xmlns="" xmlns:a16="http://schemas.microsoft.com/office/drawing/2014/main" id="{577EF1DA-6933-448F-89BB-E1767ED7B8D3}"/>
              </a:ext>
            </a:extLst>
          </p:cNvPr>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0" tIns="45769" rIns="91540" bIns="45769" anchor="b"/>
          <a:lstStyle>
            <a:lvl1pPr defTabSz="915988" eaLnBrk="0" hangingPunct="0">
              <a:defRPr sz="700" b="1">
                <a:solidFill>
                  <a:schemeClr val="bg1"/>
                </a:solidFill>
                <a:latin typeface="Arial" panose="020B0604020202020204" pitchFamily="34" charset="0"/>
                <a:cs typeface="Arial" panose="020B0604020202020204" pitchFamily="34" charset="0"/>
              </a:defRPr>
            </a:lvl1pPr>
            <a:lvl2pPr marL="742950" indent="-285750" defTabSz="915988" eaLnBrk="0" hangingPunct="0">
              <a:defRPr sz="700" b="1">
                <a:solidFill>
                  <a:schemeClr val="bg1"/>
                </a:solidFill>
                <a:latin typeface="Arial" panose="020B0604020202020204" pitchFamily="34" charset="0"/>
                <a:cs typeface="Arial" panose="020B0604020202020204" pitchFamily="34" charset="0"/>
              </a:defRPr>
            </a:lvl2pPr>
            <a:lvl3pPr marL="1143000" indent="-228600" defTabSz="915988" eaLnBrk="0" hangingPunct="0">
              <a:defRPr sz="700" b="1">
                <a:solidFill>
                  <a:schemeClr val="bg1"/>
                </a:solidFill>
                <a:latin typeface="Arial" panose="020B0604020202020204" pitchFamily="34" charset="0"/>
                <a:cs typeface="Arial" panose="020B0604020202020204" pitchFamily="34" charset="0"/>
              </a:defRPr>
            </a:lvl3pPr>
            <a:lvl4pPr marL="1600200" indent="-228600" defTabSz="915988" eaLnBrk="0" hangingPunct="0">
              <a:defRPr sz="700" b="1">
                <a:solidFill>
                  <a:schemeClr val="bg1"/>
                </a:solidFill>
                <a:latin typeface="Arial" panose="020B0604020202020204" pitchFamily="34" charset="0"/>
                <a:cs typeface="Arial" panose="020B0604020202020204" pitchFamily="34" charset="0"/>
              </a:defRPr>
            </a:lvl4pPr>
            <a:lvl5pPr marL="2057400" indent="-228600" defTabSz="915988" eaLnBrk="0" hangingPunct="0">
              <a:defRPr sz="700" b="1">
                <a:solidFill>
                  <a:schemeClr val="bg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r" eaLnBrk="1" hangingPunct="1"/>
            <a:fld id="{2D4DCA98-C212-44FE-8D66-F946FEFB5633}" type="slidenum">
              <a:rPr lang="en-US" altLang="en-US" sz="1200" b="0">
                <a:solidFill>
                  <a:schemeClr val="tx1"/>
                </a:solidFill>
              </a:rPr>
              <a:pPr algn="r" eaLnBrk="1" hangingPunct="1"/>
              <a:t>5</a:t>
            </a:fld>
            <a:endParaRPr lang="en-US" altLang="en-US" sz="1200" b="0">
              <a:solidFill>
                <a:schemeClr val="tx1"/>
              </a:solidFill>
            </a:endParaRPr>
          </a:p>
        </p:txBody>
      </p:sp>
    </p:spTree>
    <p:extLst>
      <p:ext uri="{BB962C8B-B14F-4D97-AF65-F5344CB8AC3E}">
        <p14:creationId xmlns:p14="http://schemas.microsoft.com/office/powerpoint/2010/main" val="220427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949" y="4422459"/>
            <a:ext cx="5617207" cy="4188777"/>
          </a:xfrm>
          <a:prstGeom prst="rect">
            <a:avLst/>
          </a:prstGeom>
        </p:spPr>
        <p:txBody>
          <a:bodyPr lIns="93316" tIns="46658" rIns="93316" bIns="46658">
            <a:normAutofit/>
          </a:bodyPr>
          <a:lstStyle/>
          <a:p>
            <a:r>
              <a:rPr lang="en-US" dirty="0"/>
              <a:t>We are also globally engaged in all  (6)  Geographic Combatant Commands</a:t>
            </a:r>
          </a:p>
          <a:p>
            <a:endParaRPr lang="en-US" dirty="0"/>
          </a:p>
          <a:p>
            <a:r>
              <a:rPr lang="en-US" dirty="0"/>
              <a:t>This slide depicts at a given snapshot, where we have II MEF forces deployed/engaged in either operations or exercises across the globe.</a:t>
            </a:r>
          </a:p>
          <a:p>
            <a:endParaRPr lang="en-US" dirty="0"/>
          </a:p>
          <a:p>
            <a:r>
              <a:rPr lang="en-US" b="1" u="sng" dirty="0">
                <a:solidFill>
                  <a:srgbClr val="FF0000"/>
                </a:solidFill>
              </a:rPr>
              <a:t>This incorporates,</a:t>
            </a:r>
            <a:r>
              <a:rPr lang="en-US" b="1" u="sng" baseline="0" dirty="0">
                <a:solidFill>
                  <a:srgbClr val="FF0000"/>
                </a:solidFill>
              </a:rPr>
              <a:t> Major Training, Exercise, and Operational commitments.   </a:t>
            </a:r>
          </a:p>
          <a:p>
            <a:endParaRPr lang="en-US" b="1" u="sng" baseline="0" dirty="0">
              <a:solidFill>
                <a:srgbClr val="FF0000"/>
              </a:solidFill>
            </a:endParaRPr>
          </a:p>
          <a:p>
            <a:r>
              <a:rPr lang="en-US" b="1" u="sng" baseline="0" dirty="0">
                <a:solidFill>
                  <a:srgbClr val="FF0000"/>
                </a:solidFill>
              </a:rPr>
              <a:t>This is generally a normal operating picture for II MEF on a day to day basis. </a:t>
            </a:r>
            <a:endParaRPr lang="en-US" b="1" u="sng" dirty="0">
              <a:solidFill>
                <a:srgbClr val="FF0000"/>
              </a:solidFill>
            </a:endParaRPr>
          </a:p>
        </p:txBody>
      </p:sp>
      <p:sp>
        <p:nvSpPr>
          <p:cNvPr id="4" name="Slide Number Placeholder 3"/>
          <p:cNvSpPr>
            <a:spLocks noGrp="1"/>
          </p:cNvSpPr>
          <p:nvPr>
            <p:ph type="sldNum" sz="quarter" idx="10"/>
          </p:nvPr>
        </p:nvSpPr>
        <p:spPr>
          <a:xfrm>
            <a:off x="3977533" y="8841738"/>
            <a:ext cx="3043979" cy="465774"/>
          </a:xfrm>
          <a:prstGeom prst="rect">
            <a:avLst/>
          </a:prstGeom>
        </p:spPr>
        <p:txBody>
          <a:bodyPr lIns="93316" tIns="46658" rIns="93316" bIns="46658"/>
          <a:lstStyle/>
          <a:p>
            <a:pPr>
              <a:defRPr/>
            </a:pPr>
            <a:fld id="{AEFD820E-48A7-4DA0-BC24-3C546E177149}"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67654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a:prstGeom prst="rect">
            <a:avLst/>
          </a:prstGeom>
          <a:noFill/>
          <a:ln w="12700">
            <a:solidFill>
              <a:prstClr val="black"/>
            </a:solidFill>
          </a:ln>
        </p:spPr>
      </p:sp>
      <p:sp>
        <p:nvSpPr>
          <p:cNvPr id="3" name="Notes Placeholder 2"/>
          <p:cNvSpPr>
            <a:spLocks noGrp="1"/>
          </p:cNvSpPr>
          <p:nvPr>
            <p:ph type="body" idx="1"/>
          </p:nvPr>
        </p:nvSpPr>
        <p:spPr>
          <a:xfrm>
            <a:off x="697869" y="4467701"/>
            <a:ext cx="5589263" cy="3655537"/>
          </a:xfrm>
          <a:prstGeom prst="rect">
            <a:avLst/>
          </a:prstGeom>
        </p:spPr>
        <p:txBody>
          <a:bodyPr lIns="91083" tIns="45542" rIns="91083" bIns="45542"/>
          <a:lstStyle/>
          <a:p>
            <a:r>
              <a:rPr lang="en-US" dirty="0"/>
              <a:t> </a:t>
            </a:r>
            <a:r>
              <a:rPr lang="en-US" dirty="0" smtClean="0"/>
              <a:t>French</a:t>
            </a:r>
            <a:r>
              <a:rPr lang="en-US" baseline="0" dirty="0" smtClean="0"/>
              <a:t> Foreign Legion detachment with USMC during BA 17</a:t>
            </a:r>
          </a:p>
          <a:p>
            <a:r>
              <a:rPr lang="en-US" baseline="0" dirty="0" smtClean="0"/>
              <a:t>Rehearsals with LCAC for BA 17</a:t>
            </a:r>
          </a:p>
          <a:p>
            <a:r>
              <a:rPr lang="en-US" baseline="0" dirty="0" smtClean="0"/>
              <a:t>Marines in PR clearing roads</a:t>
            </a:r>
          </a:p>
          <a:p>
            <a:r>
              <a:rPr lang="en-US" baseline="0" dirty="0" smtClean="0"/>
              <a:t>Harriers ISO of Odyssey Dawn</a:t>
            </a:r>
          </a:p>
          <a:p>
            <a:endParaRPr lang="en-US" dirty="0"/>
          </a:p>
        </p:txBody>
      </p:sp>
    </p:spTree>
    <p:extLst>
      <p:ext uri="{BB962C8B-B14F-4D97-AF65-F5344CB8AC3E}">
        <p14:creationId xmlns:p14="http://schemas.microsoft.com/office/powerpoint/2010/main" val="230453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r>
              <a:rPr lang="en-US" dirty="0" smtClean="0"/>
              <a:t>FMP</a:t>
            </a:r>
            <a:r>
              <a:rPr lang="en-US" baseline="0" dirty="0" smtClean="0"/>
              <a:t>  </a:t>
            </a:r>
            <a:r>
              <a:rPr lang="en-US" dirty="0" smtClean="0"/>
              <a:t>Classified document.  FMP Yellow box </a:t>
            </a:r>
            <a:r>
              <a:rPr lang="en-US" baseline="0" dirty="0" smtClean="0"/>
              <a:t>unclassified paragraph  from FMP </a:t>
            </a:r>
            <a:r>
              <a:rPr lang="en-US" dirty="0" smtClean="0"/>
              <a:t> </a:t>
            </a:r>
            <a:endParaRPr lang="en-US" dirty="0"/>
          </a:p>
        </p:txBody>
      </p:sp>
    </p:spTree>
    <p:extLst>
      <p:ext uri="{BB962C8B-B14F-4D97-AF65-F5344CB8AC3E}">
        <p14:creationId xmlns:p14="http://schemas.microsoft.com/office/powerpoint/2010/main" val="269292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71575" y="696913"/>
            <a:ext cx="4641850" cy="3481387"/>
          </a:xfrm>
          <a:prstGeom prst="rect">
            <a:avLst/>
          </a:prstGeom>
          <a:noFill/>
          <a:ln>
            <a:solidFill>
              <a:srgbClr val="000000"/>
            </a:solidFill>
            <a:miter lim="800000"/>
            <a:headEnd/>
            <a:tailEnd/>
          </a:ln>
        </p:spPr>
      </p:sp>
      <p:sp>
        <p:nvSpPr>
          <p:cNvPr id="45059" name="Notes Placeholder 2"/>
          <p:cNvSpPr>
            <a:spLocks noGrp="1"/>
          </p:cNvSpPr>
          <p:nvPr>
            <p:ph type="body" idx="1"/>
          </p:nvPr>
        </p:nvSpPr>
        <p:spPr bwMode="auto">
          <a:xfrm>
            <a:off x="699135" y="4410393"/>
            <a:ext cx="5586734" cy="4177348"/>
          </a:xfrm>
          <a:prstGeom prst="rect">
            <a:avLst/>
          </a:prstGeom>
          <a:noFill/>
        </p:spPr>
        <p:txBody>
          <a:bodyPr wrap="square" lIns="92960" tIns="46480" rIns="92960" bIns="46480" numCol="1" anchor="t" anchorCtr="0" compatLnSpc="1">
            <a:prstTxWarp prst="textNoShape">
              <a:avLst/>
            </a:prstTxWarp>
          </a:bodyPr>
          <a:lstStyle/>
          <a:p>
            <a:pPr>
              <a:lnSpc>
                <a:spcPct val="90000"/>
              </a:lnSpc>
              <a:spcBef>
                <a:spcPct val="0"/>
              </a:spcBef>
            </a:pPr>
            <a:r>
              <a:rPr lang="en-US" dirty="0"/>
              <a:t> Info from rom CMC Testimony FY18 and FY 17 Budgets</a:t>
            </a:r>
          </a:p>
          <a:p>
            <a:pPr>
              <a:lnSpc>
                <a:spcPct val="90000"/>
              </a:lnSpc>
              <a:spcBef>
                <a:spcPct val="0"/>
              </a:spcBef>
            </a:pPr>
            <a:endParaRPr lang="en-US" dirty="0"/>
          </a:p>
          <a:p>
            <a:pPr>
              <a:lnSpc>
                <a:spcPct val="90000"/>
              </a:lnSpc>
              <a:spcBef>
                <a:spcPct val="0"/>
              </a:spcBef>
            </a:pPr>
            <a:r>
              <a:rPr lang="en-US" dirty="0"/>
              <a:t>MANPOWER</a:t>
            </a:r>
          </a:p>
          <a:p>
            <a:pPr marL="982980" lvl="2" indent="-342900">
              <a:buFont typeface="Arial" panose="020B0604020202020204" pitchFamily="34" charset="0"/>
              <a:buChar char="•"/>
            </a:pPr>
            <a:r>
              <a:rPr lang="en-US" sz="2000" dirty="0">
                <a:cs typeface="Arial" panose="020B0604020202020204" pitchFamily="34" charset="0"/>
              </a:rPr>
              <a:t>Quality manpower is the Corps’ friendly center of gravity </a:t>
            </a:r>
          </a:p>
          <a:p>
            <a:pPr marL="982980" lvl="2" indent="-342900">
              <a:buFont typeface="Arial" panose="020B0604020202020204" pitchFamily="34" charset="0"/>
              <a:buChar char="•"/>
            </a:pPr>
            <a:r>
              <a:rPr lang="en-US" sz="2000" dirty="0">
                <a:cs typeface="Arial" panose="020B0604020202020204" pitchFamily="34" charset="0"/>
              </a:rPr>
              <a:t>182K to 185K</a:t>
            </a:r>
          </a:p>
          <a:p>
            <a:pPr marL="982980" lvl="2" indent="-342900">
              <a:buFont typeface="Arial" panose="020B0604020202020204" pitchFamily="34" charset="0"/>
              <a:buChar char="•"/>
            </a:pPr>
            <a:r>
              <a:rPr lang="en-US" sz="2000" dirty="0">
                <a:cs typeface="Arial" panose="020B0604020202020204" pitchFamily="34" charset="0"/>
              </a:rPr>
              <a:t>Establishment of MEF Information Groups (MIGs)</a:t>
            </a:r>
          </a:p>
          <a:p>
            <a:pPr marL="982980" lvl="2" indent="-342900">
              <a:buFont typeface="Arial" panose="020B0604020202020204" pitchFamily="34" charset="0"/>
              <a:buChar char="•"/>
            </a:pPr>
            <a:r>
              <a:rPr lang="en-US" sz="2000" dirty="0">
                <a:cs typeface="Arial" panose="020B0604020202020204" pitchFamily="34" charset="0"/>
              </a:rPr>
              <a:t>Continue to recruit and retain the best</a:t>
            </a:r>
          </a:p>
          <a:p>
            <a:pPr marL="982980" lvl="2" indent="-342900">
              <a:buFont typeface="Arial" panose="020B0604020202020204" pitchFamily="34" charset="0"/>
              <a:buChar char="•"/>
            </a:pPr>
            <a:r>
              <a:rPr lang="en-US" sz="2000" dirty="0">
                <a:cs typeface="Arial" panose="020B0604020202020204" pitchFamily="34" charset="0"/>
              </a:rPr>
              <a:t>Leverage our Reserve Marines</a:t>
            </a:r>
          </a:p>
          <a:p>
            <a:pPr marL="982980" lvl="2" indent="-342900">
              <a:buFont typeface="Arial" panose="020B0604020202020204" pitchFamily="34" charset="0"/>
              <a:buChar char="•"/>
            </a:pPr>
            <a:r>
              <a:rPr lang="en-US" sz="2000" dirty="0">
                <a:cs typeface="Arial" panose="020B0604020202020204" pitchFamily="34" charset="0"/>
              </a:rPr>
              <a:t>Improve Deployment to Dwell Ratio </a:t>
            </a:r>
          </a:p>
          <a:p>
            <a:pPr>
              <a:lnSpc>
                <a:spcPct val="90000"/>
              </a:lnSpc>
              <a:spcBef>
                <a:spcPct val="0"/>
              </a:spcBef>
            </a:pPr>
            <a:r>
              <a:rPr lang="en-US" dirty="0"/>
              <a:t>READINESS AND FUNDING </a:t>
            </a:r>
          </a:p>
          <a:p>
            <a:pPr marL="982980" lvl="2" indent="-342900">
              <a:buFont typeface="Arial" panose="020B0604020202020204" pitchFamily="34" charset="0"/>
              <a:buChar char="•"/>
            </a:pPr>
            <a:r>
              <a:rPr lang="en-US" sz="2000" kern="0" dirty="0">
                <a:solidFill>
                  <a:sysClr val="windowText" lastClr="000000"/>
                </a:solidFill>
                <a:cs typeface="Arial" panose="020B0604020202020204" pitchFamily="34" charset="0"/>
              </a:rPr>
              <a:t>Fiscal reductions and budget instability have affected readiness</a:t>
            </a:r>
          </a:p>
          <a:p>
            <a:pPr marL="982980" lvl="2" indent="-342900">
              <a:buFont typeface="Arial" panose="020B0604020202020204" pitchFamily="34" charset="0"/>
              <a:buChar char="•"/>
            </a:pPr>
            <a:r>
              <a:rPr lang="en-US" sz="2000" kern="0" dirty="0">
                <a:solidFill>
                  <a:sysClr val="windowText" lastClr="000000"/>
                </a:solidFill>
                <a:cs typeface="Arial" panose="020B0604020202020204" pitchFamily="34" charset="0"/>
              </a:rPr>
              <a:t>Reduced modernization to support maintenance of legacy equipment</a:t>
            </a:r>
          </a:p>
          <a:p>
            <a:pPr marL="982980" lvl="2" indent="-342900">
              <a:buFont typeface="Arial" panose="020B0604020202020204" pitchFamily="34" charset="0"/>
              <a:buChar char="•"/>
            </a:pPr>
            <a:r>
              <a:rPr lang="en-US" sz="2000" kern="0" dirty="0">
                <a:solidFill>
                  <a:sysClr val="windowText" lastClr="000000"/>
                </a:solidFill>
                <a:cs typeface="Arial" panose="020B0604020202020204" pitchFamily="34" charset="0"/>
              </a:rPr>
              <a:t>Focus on training and equipping deployed, and next-to-deploy units at the expense “ready bench”</a:t>
            </a:r>
          </a:p>
          <a:p>
            <a:pPr marL="982980" lvl="2" indent="-342900">
              <a:buFont typeface="Arial" panose="020B0604020202020204" pitchFamily="34" charset="0"/>
              <a:buChar char="•"/>
            </a:pPr>
            <a:r>
              <a:rPr lang="en-US" sz="2000" kern="0" dirty="0">
                <a:solidFill>
                  <a:sysClr val="windowText" lastClr="000000"/>
                </a:solidFill>
                <a:cs typeface="Arial" panose="020B0604020202020204" pitchFamily="34" charset="0"/>
              </a:rPr>
              <a:t>The “ready bench” focus to respond to crisis and contingencies are not as ready or capable as necessary </a:t>
            </a:r>
          </a:p>
          <a:p>
            <a:pPr marL="982980" lvl="2" indent="-342900">
              <a:buFont typeface="Arial" panose="020B0604020202020204" pitchFamily="34" charset="0"/>
              <a:buChar char="•"/>
            </a:pPr>
            <a:r>
              <a:rPr lang="en-US" sz="2000" kern="0" dirty="0">
                <a:solidFill>
                  <a:sysClr val="windowText" lastClr="000000"/>
                </a:solidFill>
                <a:cs typeface="Arial" panose="020B0604020202020204" pitchFamily="34" charset="0"/>
              </a:rPr>
              <a:t>Aviation units in the midst of focused recovery effort</a:t>
            </a:r>
          </a:p>
          <a:p>
            <a:pPr marL="982980" lvl="2" indent="-342900">
              <a:buFont typeface="Arial" panose="020B0604020202020204" pitchFamily="34" charset="0"/>
              <a:buChar char="•"/>
            </a:pPr>
            <a:r>
              <a:rPr lang="en-US" sz="2000" kern="0" dirty="0">
                <a:solidFill>
                  <a:sysClr val="windowText" lastClr="000000"/>
                </a:solidFill>
                <a:cs typeface="Arial" panose="020B0604020202020204" pitchFamily="34" charset="0"/>
              </a:rPr>
              <a:t>Working to expand and enhance “ready bench” </a:t>
            </a:r>
          </a:p>
          <a:p>
            <a:pPr marL="1440180" lvl="3" indent="-342900">
              <a:buFont typeface="Arial" panose="020B0604020202020204" pitchFamily="34" charset="0"/>
              <a:buChar char="•"/>
            </a:pPr>
            <a:r>
              <a:rPr lang="en-US" sz="2000" kern="0" dirty="0">
                <a:solidFill>
                  <a:sysClr val="windowText" lastClr="000000"/>
                </a:solidFill>
                <a:cs typeface="Arial" panose="020B0604020202020204" pitchFamily="34" charset="0"/>
              </a:rPr>
              <a:t>Equipment Reset strategy </a:t>
            </a:r>
          </a:p>
          <a:p>
            <a:pPr marL="1440180" lvl="3" indent="-342900">
              <a:buFont typeface="Arial" panose="020B0604020202020204" pitchFamily="34" charset="0"/>
              <a:buChar char="•"/>
            </a:pPr>
            <a:r>
              <a:rPr lang="en-US" sz="2000" kern="0" dirty="0">
                <a:solidFill>
                  <a:sysClr val="windowText" lastClr="000000"/>
                </a:solidFill>
                <a:cs typeface="Arial" panose="020B0604020202020204" pitchFamily="34" charset="0"/>
              </a:rPr>
              <a:t>Review and revise operational commitments </a:t>
            </a:r>
          </a:p>
          <a:p>
            <a:pPr marL="1440180" lvl="3" indent="-342900">
              <a:buFont typeface="Arial" panose="020B0604020202020204" pitchFamily="34" charset="0"/>
              <a:buChar char="•"/>
            </a:pPr>
            <a:r>
              <a:rPr lang="en-US" sz="2000" kern="0" dirty="0">
                <a:solidFill>
                  <a:sysClr val="windowText" lastClr="000000"/>
                </a:solidFill>
                <a:cs typeface="Arial" panose="020B0604020202020204" pitchFamily="34" charset="0"/>
              </a:rPr>
              <a:t>Engagement with Congress to increase O&amp;M</a:t>
            </a:r>
          </a:p>
          <a:p>
            <a:pPr marL="525780" lvl="1" indent="-342900">
              <a:buFont typeface="Arial" panose="020B0604020202020204" pitchFamily="34" charset="0"/>
              <a:buChar char="•"/>
            </a:pPr>
            <a:r>
              <a:rPr lang="en-US" sz="2000" u="sng" dirty="0" smtClean="0">
                <a:cs typeface="Arial" panose="020B0604020202020204" pitchFamily="34" charset="0"/>
              </a:rPr>
              <a:t>Equipment  - MAY NOT WANT TO ENGAGE</a:t>
            </a:r>
            <a:r>
              <a:rPr lang="en-US" sz="2000" u="sng" baseline="0" dirty="0" smtClean="0">
                <a:cs typeface="Arial" panose="020B0604020202020204" pitchFamily="34" charset="0"/>
              </a:rPr>
              <a:t> IN NAVAL AMPHIB ISSUES AND 38 SHIP Requirement in </a:t>
            </a:r>
            <a:r>
              <a:rPr lang="en-US" sz="2000" u="sng" baseline="0" smtClean="0">
                <a:cs typeface="Arial" panose="020B0604020202020204" pitchFamily="34" charset="0"/>
              </a:rPr>
              <a:t>this forum.  </a:t>
            </a:r>
            <a:endParaRPr lang="en-US" sz="2000" u="sng" dirty="0">
              <a:cs typeface="Arial" panose="020B0604020202020204" pitchFamily="34" charset="0"/>
            </a:endParaRPr>
          </a:p>
          <a:p>
            <a:pPr marL="982980" lvl="2" indent="-342900">
              <a:buFont typeface="Arial" panose="020B0604020202020204" pitchFamily="34" charset="0"/>
              <a:buChar char="•"/>
            </a:pPr>
            <a:r>
              <a:rPr lang="en-US" sz="2000" dirty="0">
                <a:cs typeface="Arial" panose="020B0604020202020204" pitchFamily="34" charset="0"/>
              </a:rPr>
              <a:t>Naval</a:t>
            </a:r>
          </a:p>
          <a:p>
            <a:pPr marL="1440180" lvl="3" indent="-342900">
              <a:buFont typeface="Arial" panose="020B0604020202020204" pitchFamily="34" charset="0"/>
              <a:buChar char="•"/>
            </a:pPr>
            <a:r>
              <a:rPr lang="en-US" sz="2000" dirty="0">
                <a:cs typeface="Arial" panose="020B0604020202020204" pitchFamily="34" charset="0"/>
              </a:rPr>
              <a:t>Lack of Amphibious shipping, ship to shore connectors (SSC) and Mine Countermeasure (MCM) capabilities</a:t>
            </a:r>
          </a:p>
          <a:p>
            <a:pPr marL="1897380" lvl="4" indent="-342900">
              <a:buFont typeface="Arial" panose="020B0604020202020204" pitchFamily="34" charset="0"/>
              <a:buChar char="•"/>
            </a:pPr>
            <a:r>
              <a:rPr lang="en-US" sz="2000" dirty="0">
                <a:cs typeface="Arial" panose="020B0604020202020204" pitchFamily="34" charset="0"/>
              </a:rPr>
              <a:t>LCAC – 25 years old</a:t>
            </a:r>
          </a:p>
          <a:p>
            <a:pPr marL="1897380" lvl="4" indent="-342900">
              <a:buFont typeface="Arial" panose="020B0604020202020204" pitchFamily="34" charset="0"/>
              <a:buChar char="•"/>
            </a:pPr>
            <a:r>
              <a:rPr lang="en-US" sz="2000" dirty="0">
                <a:cs typeface="Arial" panose="020B0604020202020204" pitchFamily="34" charset="0"/>
              </a:rPr>
              <a:t>LCU – 58 years old</a:t>
            </a:r>
          </a:p>
          <a:p>
            <a:pPr marL="982980" lvl="2" indent="-342900">
              <a:buFont typeface="Arial" panose="020B0604020202020204" pitchFamily="34" charset="0"/>
              <a:buChar char="•"/>
            </a:pPr>
            <a:r>
              <a:rPr lang="en-US" sz="2000" dirty="0">
                <a:cs typeface="Arial" panose="020B0604020202020204" pitchFamily="34" charset="0"/>
              </a:rPr>
              <a:t>Aviation</a:t>
            </a:r>
          </a:p>
          <a:p>
            <a:pPr marL="1440180" lvl="3" indent="-342900">
              <a:buFont typeface="Arial" panose="020B0604020202020204" pitchFamily="34" charset="0"/>
              <a:buChar char="•"/>
            </a:pPr>
            <a:r>
              <a:rPr lang="en-US" sz="2000" dirty="0">
                <a:cs typeface="Arial" panose="020B0604020202020204" pitchFamily="34" charset="0"/>
              </a:rPr>
              <a:t>F-35 to replace the AV-8B, F/A-18, and EA-6B</a:t>
            </a:r>
          </a:p>
          <a:p>
            <a:pPr marL="1897380" lvl="4" indent="-342900">
              <a:buFont typeface="Arial" panose="020B0604020202020204" pitchFamily="34" charset="0"/>
              <a:buChar char="•"/>
            </a:pPr>
            <a:r>
              <a:rPr lang="en-US" sz="2000" dirty="0">
                <a:cs typeface="Arial" panose="020B0604020202020204" pitchFamily="34" charset="0"/>
              </a:rPr>
              <a:t>Accelerate procurement and increase in funding </a:t>
            </a:r>
          </a:p>
          <a:p>
            <a:pPr marL="1440180" lvl="3" indent="-342900">
              <a:buFont typeface="Arial" panose="020B0604020202020204" pitchFamily="34" charset="0"/>
              <a:buChar char="•"/>
            </a:pPr>
            <a:r>
              <a:rPr lang="en-US" sz="2000" dirty="0">
                <a:cs typeface="Arial" panose="020B0604020202020204" pitchFamily="34" charset="0"/>
              </a:rPr>
              <a:t>Upgrades CH-53K, UH-1Z and AH-1Y</a:t>
            </a:r>
          </a:p>
          <a:p>
            <a:pPr marL="1897380" lvl="4" indent="-342900">
              <a:buFont typeface="Arial" panose="020B0604020202020204" pitchFamily="34" charset="0"/>
              <a:buChar char="•"/>
            </a:pPr>
            <a:r>
              <a:rPr lang="en-US" sz="2000" dirty="0">
                <a:cs typeface="Arial" panose="020B0604020202020204" pitchFamily="34" charset="0"/>
              </a:rPr>
              <a:t>Accelerate procurement and increase in funding </a:t>
            </a:r>
          </a:p>
          <a:p>
            <a:pPr marL="982980" lvl="2" indent="-342900">
              <a:buFont typeface="Arial" panose="020B0604020202020204" pitchFamily="34" charset="0"/>
              <a:buChar char="•"/>
            </a:pPr>
            <a:r>
              <a:rPr lang="en-US" sz="2000" dirty="0">
                <a:cs typeface="Arial" panose="020B0604020202020204" pitchFamily="34" charset="0"/>
              </a:rPr>
              <a:t>Ground</a:t>
            </a:r>
          </a:p>
          <a:p>
            <a:pPr marL="1440180" lvl="3" indent="-342900">
              <a:buFont typeface="Arial" panose="020B0604020202020204" pitchFamily="34" charset="0"/>
              <a:buChar char="•"/>
            </a:pPr>
            <a:r>
              <a:rPr lang="en-US" sz="2000" dirty="0">
                <a:cs typeface="Arial" panose="020B0604020202020204" pitchFamily="34" charset="0"/>
              </a:rPr>
              <a:t>LAV – 33 years old</a:t>
            </a:r>
          </a:p>
          <a:p>
            <a:pPr marL="1440180" lvl="3" indent="-342900">
              <a:buFont typeface="Arial" panose="020B0604020202020204" pitchFamily="34" charset="0"/>
              <a:buChar char="•"/>
            </a:pPr>
            <a:r>
              <a:rPr lang="en-US" sz="2000" dirty="0">
                <a:cs typeface="Arial" panose="020B0604020202020204" pitchFamily="34" charset="0"/>
              </a:rPr>
              <a:t>M1A1 – 26 years old</a:t>
            </a:r>
          </a:p>
          <a:p>
            <a:pPr marL="1440180" lvl="3" indent="-342900">
              <a:buFont typeface="Arial" panose="020B0604020202020204" pitchFamily="34" charset="0"/>
              <a:buChar char="•"/>
            </a:pPr>
            <a:r>
              <a:rPr lang="en-US" sz="2000" dirty="0">
                <a:cs typeface="Arial" panose="020B0604020202020204" pitchFamily="34" charset="0"/>
              </a:rPr>
              <a:t>AAV being replaced by Amphibious Combat Vehicle (ACV)</a:t>
            </a:r>
          </a:p>
          <a:p>
            <a:pPr marL="1440180" lvl="3" indent="-342900">
              <a:buFont typeface="Arial" panose="020B0604020202020204" pitchFamily="34" charset="0"/>
              <a:buChar char="•"/>
            </a:pPr>
            <a:r>
              <a:rPr lang="en-US" sz="2000" dirty="0">
                <a:cs typeface="Arial" panose="020B0604020202020204" pitchFamily="34" charset="0"/>
              </a:rPr>
              <a:t>Joint Light Tactical Vehicle</a:t>
            </a:r>
          </a:p>
          <a:p>
            <a:pPr marL="1440180" lvl="3" indent="-342900">
              <a:buFont typeface="Arial" panose="020B0604020202020204" pitchFamily="34" charset="0"/>
              <a:buChar char="•"/>
            </a:pPr>
            <a:endParaRPr lang="en-US" sz="2000" kern="0" dirty="0">
              <a:solidFill>
                <a:sysClr val="windowText" lastClr="000000"/>
              </a:solidFill>
              <a:cs typeface="Arial" panose="020B0604020202020204" pitchFamily="34" charset="0"/>
            </a:endParaRPr>
          </a:p>
          <a:p>
            <a:pPr>
              <a:lnSpc>
                <a:spcPct val="90000"/>
              </a:lnSpc>
              <a:spcBef>
                <a:spcPct val="0"/>
              </a:spcBef>
            </a:pPr>
            <a:endParaRPr lang="en-US" dirty="0"/>
          </a:p>
          <a:p>
            <a:pPr>
              <a:lnSpc>
                <a:spcPct val="90000"/>
              </a:lnSpc>
              <a:spcBef>
                <a:spcPct val="0"/>
              </a:spcBef>
            </a:pPr>
            <a:endParaRPr lang="en-US" dirty="0"/>
          </a:p>
        </p:txBody>
      </p:sp>
      <p:sp>
        <p:nvSpPr>
          <p:cNvPr id="10244" name="Footer Placeholder 3"/>
          <p:cNvSpPr>
            <a:spLocks noGrp="1"/>
          </p:cNvSpPr>
          <p:nvPr>
            <p:ph type="ftr" sz="quarter" idx="4"/>
          </p:nvPr>
        </p:nvSpPr>
        <p:spPr bwMode="auto">
          <a:xfrm>
            <a:off x="2" y="8817612"/>
            <a:ext cx="3027466" cy="464503"/>
          </a:xfrm>
          <a:prstGeom prst="rect">
            <a:avLst/>
          </a:prstGeom>
          <a:ln>
            <a:miter lim="800000"/>
            <a:headEnd/>
            <a:tailEnd/>
          </a:ln>
        </p:spPr>
        <p:txBody>
          <a:bodyPr wrap="square" lIns="92960" tIns="46480" rIns="92960" bIns="46480" numCol="1" anchorCtr="0" compatLnSpc="1">
            <a:prstTxWarp prst="textNoShape">
              <a:avLst/>
            </a:prstTxWarp>
          </a:bodyPr>
          <a:lstStyle/>
          <a:p>
            <a:pPr>
              <a:defRPr/>
            </a:pPr>
            <a:r>
              <a:rPr lang="en-US" dirty="0">
                <a:solidFill>
                  <a:prstClr val="black"/>
                </a:solidFill>
              </a:rPr>
              <a:t>1</a:t>
            </a:r>
          </a:p>
        </p:txBody>
      </p:sp>
      <p:sp>
        <p:nvSpPr>
          <p:cNvPr id="10245" name="Slide Number Placeholder 4"/>
          <p:cNvSpPr>
            <a:spLocks noGrp="1"/>
          </p:cNvSpPr>
          <p:nvPr>
            <p:ph type="sldNum" sz="quarter" idx="5"/>
          </p:nvPr>
        </p:nvSpPr>
        <p:spPr bwMode="auto">
          <a:xfrm>
            <a:off x="3955954" y="8817612"/>
            <a:ext cx="3027466" cy="464503"/>
          </a:xfrm>
          <a:prstGeom prst="rect">
            <a:avLst/>
          </a:prstGeom>
          <a:ln>
            <a:miter lim="800000"/>
            <a:headEnd/>
            <a:tailEnd/>
          </a:ln>
        </p:spPr>
        <p:txBody>
          <a:bodyPr wrap="square" lIns="92960" tIns="46480" rIns="92960" bIns="46480" numCol="1" anchorCtr="0" compatLnSpc="1">
            <a:prstTxWarp prst="textNoShape">
              <a:avLst/>
            </a:prstTxWarp>
          </a:bodyPr>
          <a:lstStyle/>
          <a:p>
            <a:pPr>
              <a:defRPr/>
            </a:pPr>
            <a:fld id="{355BD764-805D-47E4-B816-594F9A999871}" type="slidenum">
              <a:rPr lang="en-US">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36884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405001" y="228600"/>
            <a:ext cx="6333997" cy="492443"/>
          </a:xfrm>
        </p:spPr>
        <p:txBody>
          <a:bodyPr lIns="0" tIns="0" rIns="0" bIns="0"/>
          <a:lstStyle>
            <a:lvl1pPr algn="ctr">
              <a:defRPr sz="3200" b="1" i="0">
                <a:solidFill>
                  <a:schemeClr val="tx1"/>
                </a:solidFill>
                <a:latin typeface="Calibri"/>
                <a:cs typeface="Calibri"/>
              </a:defRPr>
            </a:lvl1pPr>
          </a:lstStyle>
          <a:p>
            <a:endParaRPr dirty="0"/>
          </a:p>
        </p:txBody>
      </p:sp>
      <p:sp>
        <p:nvSpPr>
          <p:cNvPr id="3" name="Holder 3"/>
          <p:cNvSpPr>
            <a:spLocks noGrp="1"/>
          </p:cNvSpPr>
          <p:nvPr>
            <p:ph type="body" idx="1"/>
          </p:nvPr>
        </p:nvSpPr>
        <p:spPr/>
        <p:txBody>
          <a:bodyPr lIns="0" tIns="0" rIns="0" bIns="0"/>
          <a:lstStyle>
            <a:lvl1pPr>
              <a:defRPr sz="1400" b="0" i="0">
                <a:solidFill>
                  <a:schemeClr val="tx1"/>
                </a:solidFill>
                <a:latin typeface="Calibri"/>
                <a:cs typeface="Calibri"/>
              </a:defRPr>
            </a:lvl1pPr>
          </a:lstStyle>
          <a:p>
            <a:endParaRPr dirty="0"/>
          </a:p>
        </p:txBody>
      </p:sp>
      <p:sp>
        <p:nvSpPr>
          <p:cNvPr id="6" name="Holder 6"/>
          <p:cNvSpPr>
            <a:spLocks noGrp="1"/>
          </p:cNvSpPr>
          <p:nvPr>
            <p:ph type="sldNum" sz="quarter" idx="7"/>
          </p:nvPr>
        </p:nvSpPr>
        <p:spPr>
          <a:xfrm>
            <a:off x="8638540" y="6493245"/>
            <a:ext cx="248920" cy="203834"/>
          </a:xfrm>
          <a:prstGeom prst="rect">
            <a:avLst/>
          </a:prstGeom>
        </p:spPr>
        <p:txBody>
          <a:bodyPr lIns="0" tIns="0" rIns="0" bIns="0"/>
          <a:lstStyle>
            <a:lvl1pPr>
              <a:defRPr sz="1400" b="0" i="0">
                <a:solidFill>
                  <a:schemeClr val="tx1"/>
                </a:solidFill>
                <a:latin typeface="Arial"/>
                <a:cs typeface="Arial"/>
              </a:defRPr>
            </a:lvl1pPr>
          </a:lstStyle>
          <a:p>
            <a:pPr marL="60960">
              <a:lnSpc>
                <a:spcPct val="100000"/>
              </a:lnSpc>
            </a:pPr>
            <a:fld id="{81D60167-4931-47E6-BA6A-407CBD079E47}" type="slidenum">
              <a:rPr sz="1200" spc="-10" dirty="0">
                <a:latin typeface="Calibri"/>
                <a:cs typeface="Calibri"/>
              </a:rPr>
              <a:t>‹#›</a:t>
            </a:fld>
            <a:endParaRPr sz="1200">
              <a:latin typeface="Calibri"/>
              <a:cs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838200"/>
            <a:ext cx="8229600" cy="0"/>
          </a:xfrm>
          <a:custGeom>
            <a:avLst/>
            <a:gdLst/>
            <a:ahLst/>
            <a:cxnLst/>
            <a:rect l="l" t="t" r="r" b="b"/>
            <a:pathLst>
              <a:path w="8229600">
                <a:moveTo>
                  <a:pt x="0" y="0"/>
                </a:moveTo>
                <a:lnTo>
                  <a:pt x="8229600" y="0"/>
                </a:lnTo>
              </a:path>
            </a:pathLst>
          </a:custGeom>
          <a:ln w="76200">
            <a:solidFill>
              <a:srgbClr val="FF0000"/>
            </a:solidFill>
          </a:ln>
        </p:spPr>
        <p:txBody>
          <a:bodyPr wrap="square" lIns="0" tIns="0" rIns="0" bIns="0" rtlCol="0"/>
          <a:lstStyle/>
          <a:p>
            <a:endParaRPr>
              <a:solidFill>
                <a:prstClr val="black"/>
              </a:solidFill>
            </a:endParaRPr>
          </a:p>
        </p:txBody>
      </p:sp>
      <p:sp>
        <p:nvSpPr>
          <p:cNvPr id="17" name="bk object 17"/>
          <p:cNvSpPr/>
          <p:nvPr/>
        </p:nvSpPr>
        <p:spPr>
          <a:xfrm>
            <a:off x="0" y="0"/>
            <a:ext cx="821435" cy="93726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a:xfrm>
            <a:off x="8869119" y="6636363"/>
            <a:ext cx="248920" cy="203834"/>
          </a:xfrm>
          <a:prstGeom prst="rect">
            <a:avLst/>
          </a:prstGeom>
        </p:spPr>
        <p:txBody>
          <a:bodyPr lIns="0" tIns="0" rIns="0" bIns="0"/>
          <a:lstStyle>
            <a:lvl1pPr>
              <a:defRPr sz="1400" b="0" i="0">
                <a:solidFill>
                  <a:schemeClr val="tx1"/>
                </a:solidFill>
                <a:latin typeface="Arial"/>
                <a:cs typeface="Arial"/>
              </a:defRPr>
            </a:lvl1pPr>
          </a:lstStyle>
          <a:p>
            <a:pPr marL="60960"/>
            <a:fld id="{81D60167-4931-47E6-BA6A-407CBD079E47}" type="slidenum">
              <a:rPr sz="1200" spc="-10" dirty="0">
                <a:solidFill>
                  <a:prstClr val="black"/>
                </a:solidFill>
                <a:latin typeface="Calibri"/>
                <a:cs typeface="Calibri"/>
              </a:rPr>
              <a:pPr marL="60960"/>
              <a:t>‹#›</a:t>
            </a:fld>
            <a:endParaRPr sz="1200">
              <a:solidFill>
                <a:prstClr val="black"/>
              </a:solidFill>
              <a:latin typeface="Calibri"/>
              <a:cs typeface="Calibri"/>
            </a:endParaRPr>
          </a:p>
        </p:txBody>
      </p:sp>
    </p:spTree>
    <p:extLst>
      <p:ext uri="{BB962C8B-B14F-4D97-AF65-F5344CB8AC3E}">
        <p14:creationId xmlns:p14="http://schemas.microsoft.com/office/powerpoint/2010/main" val="5153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838200"/>
            <a:ext cx="8229600" cy="0"/>
          </a:xfrm>
          <a:custGeom>
            <a:avLst/>
            <a:gdLst/>
            <a:ahLst/>
            <a:cxnLst/>
            <a:rect l="l" t="t" r="r" b="b"/>
            <a:pathLst>
              <a:path w="8229600">
                <a:moveTo>
                  <a:pt x="0" y="0"/>
                </a:moveTo>
                <a:lnTo>
                  <a:pt x="8229600" y="0"/>
                </a:lnTo>
              </a:path>
            </a:pathLst>
          </a:custGeom>
          <a:ln w="76200">
            <a:solidFill>
              <a:srgbClr val="FF0000"/>
            </a:solidFill>
          </a:ln>
        </p:spPr>
        <p:txBody>
          <a:bodyPr wrap="square" lIns="0" tIns="0" rIns="0" bIns="0" rtlCol="0"/>
          <a:lstStyle/>
          <a:p>
            <a:endParaRPr>
              <a:solidFill>
                <a:prstClr val="black"/>
              </a:solidFill>
            </a:endParaRPr>
          </a:p>
        </p:txBody>
      </p:sp>
      <p:sp>
        <p:nvSpPr>
          <p:cNvPr id="17" name="bk object 17"/>
          <p:cNvSpPr/>
          <p:nvPr/>
        </p:nvSpPr>
        <p:spPr>
          <a:xfrm>
            <a:off x="0" y="0"/>
            <a:ext cx="821435" cy="93726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1405001" y="371983"/>
            <a:ext cx="6333997" cy="492443"/>
          </a:xfrm>
        </p:spPr>
        <p:txBody>
          <a:bodyPr lIns="0" tIns="0" rIns="0" bIns="0"/>
          <a:lstStyle>
            <a:lvl1pPr algn="ctr">
              <a:defRPr sz="3200" b="1" i="0">
                <a:solidFill>
                  <a:schemeClr val="tx1"/>
                </a:solidFill>
                <a:latin typeface="Calibri"/>
                <a:cs typeface="Calibri"/>
              </a:defRPr>
            </a:lvl1pPr>
          </a:lstStyle>
          <a:p>
            <a:endParaRPr dirty="0"/>
          </a:p>
        </p:txBody>
      </p:sp>
      <p:sp>
        <p:nvSpPr>
          <p:cNvPr id="5" name="Holder 5"/>
          <p:cNvSpPr>
            <a:spLocks noGrp="1"/>
          </p:cNvSpPr>
          <p:nvPr>
            <p:ph type="sldNum" sz="quarter" idx="7"/>
          </p:nvPr>
        </p:nvSpPr>
        <p:spPr>
          <a:xfrm>
            <a:off x="8869119" y="6636363"/>
            <a:ext cx="248920" cy="203834"/>
          </a:xfrm>
          <a:prstGeom prst="rect">
            <a:avLst/>
          </a:prstGeom>
        </p:spPr>
        <p:txBody>
          <a:bodyPr lIns="0" tIns="0" rIns="0" bIns="0"/>
          <a:lstStyle>
            <a:lvl1pPr>
              <a:defRPr sz="1400" b="0" i="0">
                <a:solidFill>
                  <a:schemeClr val="tx1"/>
                </a:solidFill>
                <a:latin typeface="Arial"/>
                <a:cs typeface="Arial"/>
              </a:defRPr>
            </a:lvl1pPr>
          </a:lstStyle>
          <a:p>
            <a:pPr marL="60960"/>
            <a:fld id="{81D60167-4931-47E6-BA6A-407CBD079E47}" type="slidenum">
              <a:rPr sz="1200" spc="-10" dirty="0">
                <a:solidFill>
                  <a:prstClr val="black"/>
                </a:solidFill>
                <a:latin typeface="Calibri"/>
                <a:cs typeface="Calibri"/>
              </a:rPr>
              <a:pPr marL="60960"/>
              <a:t>‹#›</a:t>
            </a:fld>
            <a:endParaRPr sz="1200">
              <a:solidFill>
                <a:prstClr val="black"/>
              </a:solidFill>
              <a:latin typeface="Calibri"/>
              <a:cs typeface="Calibri"/>
            </a:endParaRPr>
          </a:p>
        </p:txBody>
      </p:sp>
    </p:spTree>
    <p:extLst>
      <p:ext uri="{BB962C8B-B14F-4D97-AF65-F5344CB8AC3E}">
        <p14:creationId xmlns:p14="http://schemas.microsoft.com/office/powerpoint/2010/main" val="1555916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90D2AA1-1440-49C7-B35C-7A210368ADEF}"/>
              </a:ext>
            </a:extLst>
          </p:cNvPr>
          <p:cNvSpPr>
            <a:spLocks noGrp="1"/>
          </p:cNvSpPr>
          <p:nvPr>
            <p:ph type="dt" sz="half" idx="10"/>
          </p:nvPr>
        </p:nvSpPr>
        <p:spPr>
          <a:xfrm>
            <a:off x="628650" y="6356351"/>
            <a:ext cx="2057400" cy="365125"/>
          </a:xfrm>
          <a:prstGeom prst="rect">
            <a:avLst/>
          </a:prstGeom>
        </p:spPr>
        <p:txBody>
          <a:bodyPr/>
          <a:lstStyle/>
          <a:p>
            <a:fld id="{34D3127E-E8A5-4A22-94A3-9CEA00DABCFC}" type="datetimeFigureOut">
              <a:rPr lang="en-US" smtClean="0"/>
              <a:t>11/9/2017</a:t>
            </a:fld>
            <a:endParaRPr lang="en-US"/>
          </a:p>
        </p:txBody>
      </p:sp>
      <p:sp>
        <p:nvSpPr>
          <p:cNvPr id="3" name="Footer Placeholder 2">
            <a:extLst>
              <a:ext uri="{FF2B5EF4-FFF2-40B4-BE49-F238E27FC236}">
                <a16:creationId xmlns="" xmlns:a16="http://schemas.microsoft.com/office/drawing/2014/main" id="{83FF5D65-E71B-4BF0-A949-929087FC6BC2}"/>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1C5BBA3-9AFD-42CC-9DB7-415BF858BFAF}"/>
              </a:ext>
            </a:extLst>
          </p:cNvPr>
          <p:cNvSpPr>
            <a:spLocks noGrp="1"/>
          </p:cNvSpPr>
          <p:nvPr>
            <p:ph type="sldNum" sz="quarter" idx="12"/>
          </p:nvPr>
        </p:nvSpPr>
        <p:spPr>
          <a:xfrm>
            <a:off x="6457950" y="6356351"/>
            <a:ext cx="2057400" cy="365125"/>
          </a:xfrm>
          <a:prstGeom prst="rect">
            <a:avLst/>
          </a:prstGeom>
        </p:spPr>
        <p:txBody>
          <a:bodyPr/>
          <a:lstStyle/>
          <a:p>
            <a:fld id="{DFEB09A2-5665-4F46-84D8-E1FA1D1B597B}" type="slidenum">
              <a:rPr lang="en-US" smtClean="0"/>
              <a:t>‹#›</a:t>
            </a:fld>
            <a:endParaRPr lang="en-US"/>
          </a:p>
        </p:txBody>
      </p:sp>
    </p:spTree>
    <p:extLst>
      <p:ext uri="{BB962C8B-B14F-4D97-AF65-F5344CB8AC3E}">
        <p14:creationId xmlns:p14="http://schemas.microsoft.com/office/powerpoint/2010/main" val="291855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838200"/>
            <a:ext cx="8229600" cy="0"/>
          </a:xfrm>
          <a:custGeom>
            <a:avLst/>
            <a:gdLst/>
            <a:ahLst/>
            <a:cxnLst/>
            <a:rect l="l" t="t" r="r" b="b"/>
            <a:pathLst>
              <a:path w="8229600">
                <a:moveTo>
                  <a:pt x="0" y="0"/>
                </a:moveTo>
                <a:lnTo>
                  <a:pt x="8229600" y="0"/>
                </a:lnTo>
              </a:path>
            </a:pathLst>
          </a:custGeom>
          <a:ln w="76200">
            <a:solidFill>
              <a:srgbClr val="FF0000"/>
            </a:solidFill>
          </a:ln>
        </p:spPr>
        <p:txBody>
          <a:bodyPr wrap="square" lIns="0" tIns="0" rIns="0" bIns="0" rtlCol="0"/>
          <a:lstStyle/>
          <a:p>
            <a:endParaRPr/>
          </a:p>
        </p:txBody>
      </p:sp>
      <p:sp>
        <p:nvSpPr>
          <p:cNvPr id="17" name="bk object 17"/>
          <p:cNvSpPr/>
          <p:nvPr/>
        </p:nvSpPr>
        <p:spPr>
          <a:xfrm>
            <a:off x="0" y="0"/>
            <a:ext cx="821435" cy="93726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a:xfrm>
            <a:off x="8638540" y="6493245"/>
            <a:ext cx="248920" cy="203834"/>
          </a:xfrm>
          <a:prstGeom prst="rect">
            <a:avLst/>
          </a:prstGeom>
        </p:spPr>
        <p:txBody>
          <a:bodyPr lIns="0" tIns="0" rIns="0" bIns="0"/>
          <a:lstStyle>
            <a:lvl1pPr>
              <a:defRPr sz="1400" b="0" i="0">
                <a:solidFill>
                  <a:schemeClr val="tx1"/>
                </a:solidFill>
                <a:latin typeface="Arial"/>
                <a:cs typeface="Arial"/>
              </a:defRPr>
            </a:lvl1pPr>
          </a:lstStyle>
          <a:p>
            <a:pPr marL="60960">
              <a:lnSpc>
                <a:spcPct val="100000"/>
              </a:lnSpc>
            </a:pPr>
            <a:fld id="{81D60167-4931-47E6-BA6A-407CBD079E47}" type="slidenum">
              <a:rPr sz="1200" spc="-10" dirty="0">
                <a:latin typeface="Calibri"/>
                <a:cs typeface="Calibri"/>
              </a:rPr>
              <a:t>‹#›</a:t>
            </a:fld>
            <a:endParaRPr sz="1200">
              <a:latin typeface="Calibri"/>
              <a:cs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838200"/>
            <a:ext cx="8229600" cy="0"/>
          </a:xfrm>
          <a:custGeom>
            <a:avLst/>
            <a:gdLst/>
            <a:ahLst/>
            <a:cxnLst/>
            <a:rect l="l" t="t" r="r" b="b"/>
            <a:pathLst>
              <a:path w="8229600">
                <a:moveTo>
                  <a:pt x="0" y="0"/>
                </a:moveTo>
                <a:lnTo>
                  <a:pt x="8229600" y="0"/>
                </a:lnTo>
              </a:path>
            </a:pathLst>
          </a:custGeom>
          <a:ln w="76200">
            <a:solidFill>
              <a:srgbClr val="FF0000"/>
            </a:solidFill>
          </a:ln>
        </p:spPr>
        <p:txBody>
          <a:bodyPr wrap="square" lIns="0" tIns="0" rIns="0" bIns="0" rtlCol="0"/>
          <a:lstStyle/>
          <a:p>
            <a:endParaRPr/>
          </a:p>
        </p:txBody>
      </p:sp>
      <p:sp>
        <p:nvSpPr>
          <p:cNvPr id="17" name="bk object 17"/>
          <p:cNvSpPr/>
          <p:nvPr/>
        </p:nvSpPr>
        <p:spPr>
          <a:xfrm>
            <a:off x="0" y="0"/>
            <a:ext cx="821435" cy="93726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a:xfrm>
            <a:off x="1405001" y="371983"/>
            <a:ext cx="6333997" cy="492443"/>
          </a:xfrm>
        </p:spPr>
        <p:txBody>
          <a:bodyPr lIns="0" tIns="0" rIns="0" bIns="0"/>
          <a:lstStyle>
            <a:lvl1pPr algn="ctr">
              <a:defRPr sz="3200" b="1" i="0">
                <a:solidFill>
                  <a:schemeClr val="tx1"/>
                </a:solidFill>
                <a:latin typeface="Calibri"/>
                <a:cs typeface="Calibri"/>
              </a:defRPr>
            </a:lvl1pPr>
          </a:lstStyle>
          <a:p>
            <a:endParaRPr dirty="0"/>
          </a:p>
        </p:txBody>
      </p:sp>
      <p:sp>
        <p:nvSpPr>
          <p:cNvPr id="5" name="Holder 5"/>
          <p:cNvSpPr>
            <a:spLocks noGrp="1"/>
          </p:cNvSpPr>
          <p:nvPr>
            <p:ph type="sldNum" sz="quarter" idx="7"/>
          </p:nvPr>
        </p:nvSpPr>
        <p:spPr>
          <a:xfrm>
            <a:off x="8638540" y="6493245"/>
            <a:ext cx="248920" cy="203834"/>
          </a:xfrm>
          <a:prstGeom prst="rect">
            <a:avLst/>
          </a:prstGeom>
        </p:spPr>
        <p:txBody>
          <a:bodyPr lIns="0" tIns="0" rIns="0" bIns="0"/>
          <a:lstStyle>
            <a:lvl1pPr>
              <a:defRPr sz="1400" b="0" i="0">
                <a:solidFill>
                  <a:schemeClr val="tx1"/>
                </a:solidFill>
                <a:latin typeface="Arial"/>
                <a:cs typeface="Arial"/>
              </a:defRPr>
            </a:lvl1pPr>
          </a:lstStyle>
          <a:p>
            <a:pPr marL="60960">
              <a:lnSpc>
                <a:spcPct val="100000"/>
              </a:lnSpc>
            </a:pPr>
            <a:fld id="{81D60167-4931-47E6-BA6A-407CBD079E47}" type="slidenum">
              <a:rPr sz="1200" spc="-10" dirty="0">
                <a:latin typeface="Calibri"/>
                <a:cs typeface="Calibri"/>
              </a:rPr>
              <a:t>‹#›</a:t>
            </a:fld>
            <a:endParaRPr sz="1200">
              <a:latin typeface="Calibri"/>
              <a:cs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FA2F2A-92D1-47AE-BFB6-A4BEA97F10DB}"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8C499A-1C3C-474D-A970-67E4ACBED8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067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553200"/>
            <a:ext cx="1905000" cy="304800"/>
          </a:xfrm>
          <a:prstGeom prst="rect">
            <a:avLst/>
          </a:prstGeom>
        </p:spPr>
        <p:txBody>
          <a:bodyPr lIns="78053" tIns="39027" rIns="78053" bIns="39027"/>
          <a:lstStyle>
            <a:lvl1pPr fontAlgn="auto">
              <a:spcAft>
                <a:spcPts val="0"/>
              </a:spcAft>
              <a:defRPr sz="1200" b="1">
                <a:solidFill>
                  <a:srgbClr val="000000"/>
                </a:solidFill>
                <a:latin typeface="Calibri" panose="020F0502020204030204" pitchFamily="34" charset="0"/>
                <a:cs typeface="Calibri" panose="020F0502020204030204" pitchFamily="34" charset="0"/>
              </a:defRPr>
            </a:lvl1pPr>
          </a:lstStyle>
          <a:p>
            <a:pPr>
              <a:defRPr/>
            </a:pPr>
            <a:endParaRPr lang="en-US" dirty="0"/>
          </a:p>
        </p:txBody>
      </p:sp>
      <p:sp>
        <p:nvSpPr>
          <p:cNvPr id="3" name="Rectangle 5"/>
          <p:cNvSpPr>
            <a:spLocks noGrp="1" noChangeArrowheads="1"/>
          </p:cNvSpPr>
          <p:nvPr>
            <p:ph type="ftr" sz="quarter" idx="11"/>
          </p:nvPr>
        </p:nvSpPr>
        <p:spPr>
          <a:xfrm>
            <a:off x="3657600" y="6534152"/>
            <a:ext cx="1524000" cy="290513"/>
          </a:xfrm>
          <a:prstGeom prst="rect">
            <a:avLst/>
          </a:prstGeom>
        </p:spPr>
        <p:txBody>
          <a:bodyPr lIns="78053" tIns="39027" rIns="78053" bIns="39027"/>
          <a:lstStyle>
            <a:lvl1pPr fontAlgn="auto">
              <a:spcAft>
                <a:spcPts val="0"/>
              </a:spcAft>
              <a:defRPr sz="1200" b="1">
                <a:solidFill>
                  <a:srgbClr val="00B050"/>
                </a:solidFill>
                <a:latin typeface="Calibri" panose="020F0502020204030204" pitchFamily="34" charset="0"/>
                <a:cs typeface="Calibri" panose="020F0502020204030204" pitchFamily="34" charset="0"/>
              </a:defRPr>
            </a:lvl1pPr>
          </a:lstStyle>
          <a:p>
            <a:pPr>
              <a:defRPr/>
            </a:pPr>
            <a:endParaRPr lang="en-US" dirty="0"/>
          </a:p>
        </p:txBody>
      </p:sp>
      <p:sp>
        <p:nvSpPr>
          <p:cNvPr id="4" name="Rectangle 6"/>
          <p:cNvSpPr>
            <a:spLocks noGrp="1" noChangeArrowheads="1"/>
          </p:cNvSpPr>
          <p:nvPr>
            <p:ph type="sldNum" sz="quarter" idx="12"/>
          </p:nvPr>
        </p:nvSpPr>
        <p:spPr>
          <a:xfrm>
            <a:off x="7239000" y="6477000"/>
            <a:ext cx="1905000" cy="381000"/>
          </a:xfrm>
          <a:prstGeom prst="rect">
            <a:avLst/>
          </a:prstGeom>
        </p:spPr>
        <p:txBody>
          <a:bodyPr lIns="78053" tIns="39027" rIns="78053" bIns="39027"/>
          <a:lstStyle>
            <a:lvl1pPr fontAlgn="auto">
              <a:spcAft>
                <a:spcPts val="0"/>
              </a:spcAft>
              <a:defRPr/>
            </a:lvl1pPr>
          </a:lstStyle>
          <a:p>
            <a:pPr>
              <a:defRPr/>
            </a:pPr>
            <a:fld id="{E6E7F0C4-0A83-4D36-AF15-A6F005748067}" type="slidenum">
              <a:rPr lang="en-US"/>
              <a:pPr>
                <a:defRPr/>
              </a:pPr>
              <a:t>‹#›</a:t>
            </a:fld>
            <a:endParaRPr lang="en-US" dirty="0"/>
          </a:p>
        </p:txBody>
      </p:sp>
    </p:spTree>
    <p:extLst>
      <p:ext uri="{BB962C8B-B14F-4D97-AF65-F5344CB8AC3E}">
        <p14:creationId xmlns:p14="http://schemas.microsoft.com/office/powerpoint/2010/main" val="360233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405001" y="228600"/>
            <a:ext cx="6333997" cy="492443"/>
          </a:xfrm>
        </p:spPr>
        <p:txBody>
          <a:bodyPr lIns="0" tIns="0" rIns="0" bIns="0"/>
          <a:lstStyle>
            <a:lvl1pPr algn="ctr">
              <a:defRPr sz="3200" b="1" i="0">
                <a:solidFill>
                  <a:schemeClr val="tx1"/>
                </a:solidFill>
                <a:latin typeface="Calibri"/>
                <a:cs typeface="Calibri"/>
              </a:defRPr>
            </a:lvl1pPr>
          </a:lstStyle>
          <a:p>
            <a:endParaRPr dirty="0"/>
          </a:p>
        </p:txBody>
      </p:sp>
      <p:sp>
        <p:nvSpPr>
          <p:cNvPr id="3" name="Holder 3"/>
          <p:cNvSpPr>
            <a:spLocks noGrp="1"/>
          </p:cNvSpPr>
          <p:nvPr>
            <p:ph type="body" idx="1"/>
          </p:nvPr>
        </p:nvSpPr>
        <p:spPr/>
        <p:txBody>
          <a:bodyPr lIns="0" tIns="0" rIns="0" bIns="0"/>
          <a:lstStyle>
            <a:lvl1pPr>
              <a:defRPr sz="1400" b="0" i="0">
                <a:solidFill>
                  <a:schemeClr val="tx1"/>
                </a:solidFill>
                <a:latin typeface="Calibri"/>
                <a:cs typeface="Calibri"/>
              </a:defRPr>
            </a:lvl1pPr>
          </a:lstStyle>
          <a:p>
            <a:endParaRPr dirty="0"/>
          </a:p>
        </p:txBody>
      </p:sp>
      <p:sp>
        <p:nvSpPr>
          <p:cNvPr id="6" name="Holder 6"/>
          <p:cNvSpPr>
            <a:spLocks noGrp="1"/>
          </p:cNvSpPr>
          <p:nvPr>
            <p:ph type="sldNum" sz="quarter" idx="7"/>
          </p:nvPr>
        </p:nvSpPr>
        <p:spPr>
          <a:xfrm>
            <a:off x="8638540" y="6493245"/>
            <a:ext cx="248920" cy="203834"/>
          </a:xfrm>
          <a:prstGeom prst="rect">
            <a:avLst/>
          </a:prstGeom>
        </p:spPr>
        <p:txBody>
          <a:bodyPr lIns="0" tIns="0" rIns="0" bIns="0"/>
          <a:lstStyle>
            <a:lvl1pPr>
              <a:defRPr sz="1400" b="0" i="0">
                <a:solidFill>
                  <a:schemeClr val="tx1"/>
                </a:solidFill>
                <a:latin typeface="Arial"/>
                <a:cs typeface="Arial"/>
              </a:defRPr>
            </a:lvl1pPr>
          </a:lstStyle>
          <a:p>
            <a:pPr marL="60960"/>
            <a:fld id="{81D60167-4931-47E6-BA6A-407CBD079E47}" type="slidenum">
              <a:rPr sz="1200" spc="-10" dirty="0">
                <a:solidFill>
                  <a:prstClr val="black"/>
                </a:solidFill>
                <a:latin typeface="Calibri"/>
                <a:cs typeface="Calibri"/>
              </a:rPr>
              <a:pPr marL="60960"/>
              <a:t>‹#›</a:t>
            </a:fld>
            <a:endParaRPr sz="1200">
              <a:solidFill>
                <a:prstClr val="black"/>
              </a:solidFill>
              <a:latin typeface="Calibri"/>
              <a:cs typeface="Calibri"/>
            </a:endParaRPr>
          </a:p>
        </p:txBody>
      </p:sp>
    </p:spTree>
    <p:extLst>
      <p:ext uri="{BB962C8B-B14F-4D97-AF65-F5344CB8AC3E}">
        <p14:creationId xmlns:p14="http://schemas.microsoft.com/office/powerpoint/2010/main" val="158526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838200"/>
            <a:ext cx="8229600" cy="0"/>
          </a:xfrm>
          <a:custGeom>
            <a:avLst/>
            <a:gdLst/>
            <a:ahLst/>
            <a:cxnLst/>
            <a:rect l="l" t="t" r="r" b="b"/>
            <a:pathLst>
              <a:path w="8229600">
                <a:moveTo>
                  <a:pt x="0" y="0"/>
                </a:moveTo>
                <a:lnTo>
                  <a:pt x="8229600" y="0"/>
                </a:lnTo>
              </a:path>
            </a:pathLst>
          </a:custGeom>
          <a:ln w="76200">
            <a:solidFill>
              <a:srgbClr val="FF0000"/>
            </a:solidFill>
          </a:ln>
        </p:spPr>
        <p:txBody>
          <a:bodyPr wrap="square" lIns="0" tIns="0" rIns="0" bIns="0" rtlCol="0"/>
          <a:lstStyle/>
          <a:p>
            <a:endParaRPr>
              <a:solidFill>
                <a:prstClr val="black"/>
              </a:solidFill>
            </a:endParaRPr>
          </a:p>
        </p:txBody>
      </p:sp>
      <p:sp>
        <p:nvSpPr>
          <p:cNvPr id="17" name="bk object 17"/>
          <p:cNvSpPr/>
          <p:nvPr/>
        </p:nvSpPr>
        <p:spPr>
          <a:xfrm>
            <a:off x="0" y="0"/>
            <a:ext cx="821435" cy="93726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07941" y="6680200"/>
            <a:ext cx="929004" cy="177800"/>
          </a:xfrm>
          <a:prstGeom prst="rect">
            <a:avLst/>
          </a:prstGeom>
        </p:spPr>
        <p:txBody>
          <a:bodyPr lIns="0" tIns="0" rIns="0" bIns="0"/>
          <a:lstStyle>
            <a:lvl1pPr>
              <a:defRPr sz="1200" b="1" i="0">
                <a:solidFill>
                  <a:srgbClr val="008000"/>
                </a:solidFill>
                <a:latin typeface="Calibri"/>
                <a:cs typeface="Calibri"/>
              </a:defRPr>
            </a:lvl1pPr>
          </a:lstStyle>
          <a:p>
            <a:pPr marL="12700"/>
            <a:r>
              <a:rPr spc="-10" dirty="0"/>
              <a:t>UNCLAS</a:t>
            </a:r>
            <a:r>
              <a:rPr spc="-20" dirty="0"/>
              <a:t>S</a:t>
            </a:r>
            <a:r>
              <a:rPr spc="-5" dirty="0"/>
              <a:t>IFI</a:t>
            </a:r>
            <a:r>
              <a:rPr dirty="0"/>
              <a:t>ED</a:t>
            </a:r>
          </a:p>
        </p:txBody>
      </p:sp>
      <p:sp>
        <p:nvSpPr>
          <p:cNvPr id="7" name="Holder 7"/>
          <p:cNvSpPr>
            <a:spLocks noGrp="1"/>
          </p:cNvSpPr>
          <p:nvPr>
            <p:ph type="sldNum" sz="quarter" idx="7"/>
          </p:nvPr>
        </p:nvSpPr>
        <p:spPr>
          <a:xfrm>
            <a:off x="8638540" y="6493245"/>
            <a:ext cx="248920" cy="203834"/>
          </a:xfrm>
          <a:prstGeom prst="rect">
            <a:avLst/>
          </a:prstGeom>
        </p:spPr>
        <p:txBody>
          <a:bodyPr lIns="0" tIns="0" rIns="0" bIns="0"/>
          <a:lstStyle>
            <a:lvl1pPr>
              <a:defRPr sz="1400" b="0" i="0">
                <a:solidFill>
                  <a:schemeClr val="tx1"/>
                </a:solidFill>
                <a:latin typeface="Arial"/>
                <a:cs typeface="Arial"/>
              </a:defRPr>
            </a:lvl1pPr>
          </a:lstStyle>
          <a:p>
            <a:pPr marL="60960"/>
            <a:fld id="{81D60167-4931-47E6-BA6A-407CBD079E47}" type="slidenum">
              <a:rPr sz="1200" spc="-10" dirty="0">
                <a:solidFill>
                  <a:prstClr val="black"/>
                </a:solidFill>
                <a:latin typeface="Calibri"/>
                <a:cs typeface="Calibri"/>
              </a:rPr>
              <a:pPr marL="60960"/>
              <a:t>‹#›</a:t>
            </a:fld>
            <a:endParaRPr sz="1200">
              <a:solidFill>
                <a:prstClr val="black"/>
              </a:solidFill>
              <a:latin typeface="Calibri"/>
              <a:cs typeface="Calibri"/>
            </a:endParaRPr>
          </a:p>
        </p:txBody>
      </p:sp>
    </p:spTree>
    <p:extLst>
      <p:ext uri="{BB962C8B-B14F-4D97-AF65-F5344CB8AC3E}">
        <p14:creationId xmlns:p14="http://schemas.microsoft.com/office/powerpoint/2010/main" val="219578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838200"/>
            <a:ext cx="8229600" cy="0"/>
          </a:xfrm>
          <a:custGeom>
            <a:avLst/>
            <a:gdLst/>
            <a:ahLst/>
            <a:cxnLst/>
            <a:rect l="l" t="t" r="r" b="b"/>
            <a:pathLst>
              <a:path w="8229600">
                <a:moveTo>
                  <a:pt x="0" y="0"/>
                </a:moveTo>
                <a:lnTo>
                  <a:pt x="8229600" y="0"/>
                </a:lnTo>
              </a:path>
            </a:pathLst>
          </a:custGeom>
          <a:ln w="76200">
            <a:solidFill>
              <a:srgbClr val="FF0000"/>
            </a:solidFill>
          </a:ln>
        </p:spPr>
        <p:txBody>
          <a:bodyPr wrap="square" lIns="0" tIns="0" rIns="0" bIns="0" rtlCol="0"/>
          <a:lstStyle/>
          <a:p>
            <a:endParaRPr>
              <a:solidFill>
                <a:prstClr val="black"/>
              </a:solidFill>
            </a:endParaRPr>
          </a:p>
        </p:txBody>
      </p:sp>
      <p:sp>
        <p:nvSpPr>
          <p:cNvPr id="17" name="bk object 17"/>
          <p:cNvSpPr/>
          <p:nvPr/>
        </p:nvSpPr>
        <p:spPr>
          <a:xfrm>
            <a:off x="0" y="0"/>
            <a:ext cx="821435" cy="93726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1405001" y="371983"/>
            <a:ext cx="6333997" cy="492443"/>
          </a:xfrm>
        </p:spPr>
        <p:txBody>
          <a:bodyPr lIns="0" tIns="0" rIns="0" bIns="0"/>
          <a:lstStyle>
            <a:lvl1pPr algn="ctr">
              <a:defRPr sz="3200" b="1" i="0">
                <a:solidFill>
                  <a:schemeClr val="tx1"/>
                </a:solidFill>
                <a:latin typeface="Calibri"/>
                <a:cs typeface="Calibri"/>
              </a:defRPr>
            </a:lvl1pPr>
          </a:lstStyle>
          <a:p>
            <a:endParaRPr dirty="0"/>
          </a:p>
        </p:txBody>
      </p:sp>
      <p:sp>
        <p:nvSpPr>
          <p:cNvPr id="5" name="Holder 5"/>
          <p:cNvSpPr>
            <a:spLocks noGrp="1"/>
          </p:cNvSpPr>
          <p:nvPr>
            <p:ph type="sldNum" sz="quarter" idx="7"/>
          </p:nvPr>
        </p:nvSpPr>
        <p:spPr>
          <a:xfrm>
            <a:off x="8638540" y="6493245"/>
            <a:ext cx="248920" cy="203834"/>
          </a:xfrm>
          <a:prstGeom prst="rect">
            <a:avLst/>
          </a:prstGeom>
        </p:spPr>
        <p:txBody>
          <a:bodyPr lIns="0" tIns="0" rIns="0" bIns="0"/>
          <a:lstStyle>
            <a:lvl1pPr>
              <a:defRPr sz="1400" b="0" i="0">
                <a:solidFill>
                  <a:schemeClr val="tx1"/>
                </a:solidFill>
                <a:latin typeface="Arial"/>
                <a:cs typeface="Arial"/>
              </a:defRPr>
            </a:lvl1pPr>
          </a:lstStyle>
          <a:p>
            <a:pPr marL="60960"/>
            <a:fld id="{81D60167-4931-47E6-BA6A-407CBD079E47}" type="slidenum">
              <a:rPr sz="1200" spc="-10" dirty="0">
                <a:solidFill>
                  <a:prstClr val="black"/>
                </a:solidFill>
                <a:latin typeface="Calibri"/>
                <a:cs typeface="Calibri"/>
              </a:rPr>
              <a:pPr marL="60960"/>
              <a:t>‹#›</a:t>
            </a:fld>
            <a:endParaRPr sz="1200">
              <a:solidFill>
                <a:prstClr val="black"/>
              </a:solidFill>
              <a:latin typeface="Calibri"/>
              <a:cs typeface="Calibri"/>
            </a:endParaRPr>
          </a:p>
        </p:txBody>
      </p:sp>
    </p:spTree>
    <p:extLst>
      <p:ext uri="{BB962C8B-B14F-4D97-AF65-F5344CB8AC3E}">
        <p14:creationId xmlns:p14="http://schemas.microsoft.com/office/powerpoint/2010/main" val="56461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405001" y="228600"/>
            <a:ext cx="6333997" cy="492443"/>
          </a:xfrm>
        </p:spPr>
        <p:txBody>
          <a:bodyPr lIns="0" tIns="0" rIns="0" bIns="0"/>
          <a:lstStyle>
            <a:lvl1pPr algn="ctr">
              <a:defRPr sz="3200" b="1" i="0">
                <a:solidFill>
                  <a:schemeClr val="tx1"/>
                </a:solidFill>
                <a:latin typeface="Calibri"/>
                <a:cs typeface="Calibri"/>
              </a:defRPr>
            </a:lvl1pPr>
          </a:lstStyle>
          <a:p>
            <a:endParaRPr dirty="0"/>
          </a:p>
        </p:txBody>
      </p:sp>
      <p:sp>
        <p:nvSpPr>
          <p:cNvPr id="3" name="Holder 3"/>
          <p:cNvSpPr>
            <a:spLocks noGrp="1"/>
          </p:cNvSpPr>
          <p:nvPr>
            <p:ph type="body" idx="1"/>
          </p:nvPr>
        </p:nvSpPr>
        <p:spPr/>
        <p:txBody>
          <a:bodyPr lIns="0" tIns="0" rIns="0" bIns="0"/>
          <a:lstStyle>
            <a:lvl1pPr>
              <a:defRPr sz="1400" b="0" i="0">
                <a:solidFill>
                  <a:schemeClr val="tx1"/>
                </a:solidFill>
                <a:latin typeface="Calibri"/>
                <a:cs typeface="Calibri"/>
              </a:defRPr>
            </a:lvl1pPr>
          </a:lstStyle>
          <a:p>
            <a:endParaRPr dirty="0"/>
          </a:p>
        </p:txBody>
      </p:sp>
      <p:sp>
        <p:nvSpPr>
          <p:cNvPr id="6" name="Holder 6"/>
          <p:cNvSpPr>
            <a:spLocks noGrp="1"/>
          </p:cNvSpPr>
          <p:nvPr>
            <p:ph type="sldNum" sz="quarter" idx="7"/>
          </p:nvPr>
        </p:nvSpPr>
        <p:spPr>
          <a:xfrm>
            <a:off x="8869119" y="6636363"/>
            <a:ext cx="248920" cy="203834"/>
          </a:xfrm>
          <a:prstGeom prst="rect">
            <a:avLst/>
          </a:prstGeom>
        </p:spPr>
        <p:txBody>
          <a:bodyPr lIns="0" tIns="0" rIns="0" bIns="0"/>
          <a:lstStyle>
            <a:lvl1pPr>
              <a:defRPr sz="1400" b="0" i="0">
                <a:solidFill>
                  <a:schemeClr val="tx1"/>
                </a:solidFill>
                <a:latin typeface="Arial"/>
                <a:cs typeface="Arial"/>
              </a:defRPr>
            </a:lvl1pPr>
          </a:lstStyle>
          <a:p>
            <a:pPr marL="60960"/>
            <a:fld id="{81D60167-4931-47E6-BA6A-407CBD079E47}" type="slidenum">
              <a:rPr sz="1200" spc="-10" dirty="0">
                <a:solidFill>
                  <a:prstClr val="black"/>
                </a:solidFill>
                <a:latin typeface="Calibri"/>
                <a:cs typeface="Calibri"/>
              </a:rPr>
              <a:pPr marL="60960"/>
              <a:t>‹#›</a:t>
            </a:fld>
            <a:endParaRPr sz="1200">
              <a:solidFill>
                <a:prstClr val="black"/>
              </a:solidFill>
              <a:latin typeface="Calibri"/>
              <a:cs typeface="Calibri"/>
            </a:endParaRPr>
          </a:p>
        </p:txBody>
      </p:sp>
      <p:sp>
        <p:nvSpPr>
          <p:cNvPr id="7" name="bk object 17"/>
          <p:cNvSpPr/>
          <p:nvPr userDrawn="1"/>
        </p:nvSpPr>
        <p:spPr>
          <a:xfrm>
            <a:off x="0" y="0"/>
            <a:ext cx="821435" cy="93726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521048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838200"/>
            <a:ext cx="8229600" cy="0"/>
          </a:xfrm>
          <a:custGeom>
            <a:avLst/>
            <a:gdLst/>
            <a:ahLst/>
            <a:cxnLst/>
            <a:rect l="l" t="t" r="r" b="b"/>
            <a:pathLst>
              <a:path w="8229600">
                <a:moveTo>
                  <a:pt x="0" y="0"/>
                </a:moveTo>
                <a:lnTo>
                  <a:pt x="8229600" y="0"/>
                </a:lnTo>
              </a:path>
            </a:pathLst>
          </a:custGeom>
          <a:ln w="76200">
            <a:solidFill>
              <a:srgbClr val="FF0000"/>
            </a:solidFill>
          </a:ln>
        </p:spPr>
        <p:txBody>
          <a:bodyPr wrap="square" lIns="0" tIns="0" rIns="0" bIns="0" rtlCol="0"/>
          <a:lstStyle/>
          <a:p>
            <a:endParaRPr/>
          </a:p>
        </p:txBody>
      </p:sp>
      <p:sp>
        <p:nvSpPr>
          <p:cNvPr id="2" name="Holder 2"/>
          <p:cNvSpPr>
            <a:spLocks noGrp="1"/>
          </p:cNvSpPr>
          <p:nvPr>
            <p:ph type="title"/>
          </p:nvPr>
        </p:nvSpPr>
        <p:spPr>
          <a:xfrm>
            <a:off x="1405001" y="371983"/>
            <a:ext cx="6333997" cy="48260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530224" y="1170472"/>
            <a:ext cx="8083550" cy="3869054"/>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
        <p:nvSpPr>
          <p:cNvPr id="6" name="bk object 17"/>
          <p:cNvSpPr/>
          <p:nvPr userDrawn="1"/>
        </p:nvSpPr>
        <p:spPr>
          <a:xfrm>
            <a:off x="0" y="0"/>
            <a:ext cx="821435" cy="937260"/>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761" r:id="rId4"/>
    <p:sldLayoutId id="2147483764" r:id="rId5"/>
  </p:sldLayoutIdLst>
  <p:hf sldNum="0" hdr="0" ft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838200"/>
            <a:ext cx="8229600" cy="0"/>
          </a:xfrm>
          <a:custGeom>
            <a:avLst/>
            <a:gdLst/>
            <a:ahLst/>
            <a:cxnLst/>
            <a:rect l="l" t="t" r="r" b="b"/>
            <a:pathLst>
              <a:path w="8229600">
                <a:moveTo>
                  <a:pt x="0" y="0"/>
                </a:moveTo>
                <a:lnTo>
                  <a:pt x="8229600" y="0"/>
                </a:lnTo>
              </a:path>
            </a:pathLst>
          </a:custGeom>
          <a:ln w="76200">
            <a:solidFill>
              <a:srgbClr val="FF0000"/>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1405001" y="371983"/>
            <a:ext cx="6333997" cy="48260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530224" y="1170472"/>
            <a:ext cx="8083550" cy="3869054"/>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Tree>
    <p:extLst>
      <p:ext uri="{BB962C8B-B14F-4D97-AF65-F5344CB8AC3E}">
        <p14:creationId xmlns:p14="http://schemas.microsoft.com/office/powerpoint/2010/main" val="48817615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sldNum="0" hdr="0" ft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838200"/>
            <a:ext cx="8229600" cy="0"/>
          </a:xfrm>
          <a:custGeom>
            <a:avLst/>
            <a:gdLst/>
            <a:ahLst/>
            <a:cxnLst/>
            <a:rect l="l" t="t" r="r" b="b"/>
            <a:pathLst>
              <a:path w="8229600">
                <a:moveTo>
                  <a:pt x="0" y="0"/>
                </a:moveTo>
                <a:lnTo>
                  <a:pt x="8229600" y="0"/>
                </a:lnTo>
              </a:path>
            </a:pathLst>
          </a:custGeom>
          <a:ln w="76200">
            <a:solidFill>
              <a:srgbClr val="FF0000"/>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1405001" y="371983"/>
            <a:ext cx="6333997" cy="48260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530224" y="1170472"/>
            <a:ext cx="8083550" cy="3869054"/>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Tree>
    <p:extLst>
      <p:ext uri="{BB962C8B-B14F-4D97-AF65-F5344CB8AC3E}">
        <p14:creationId xmlns:p14="http://schemas.microsoft.com/office/powerpoint/2010/main" val="173751742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62" r:id="rId4"/>
  </p:sldLayoutIdLst>
  <p:hf sldNum="0" hdr="0" ft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file:///I:\Maj%20Brown\MEF%20Logo\New%20MEF%20Logo.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6.png"/><Relationship Id="rId4" Type="http://schemas.openxmlformats.org/officeDocument/2006/relationships/image" Target="file:///I:\Maj%20Brown\MEF%20Logo\New%20MEF%20Logo.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file:///I:\Maj%20Brown\MEF%20Logo\New%20MEF%20Logo.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821435" cy="93726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0" y="0"/>
            <a:ext cx="9136380" cy="1407160"/>
          </a:xfrm>
          <a:prstGeom prst="rect">
            <a:avLst/>
          </a:prstGeom>
        </p:spPr>
        <p:txBody>
          <a:bodyPr vert="horz" wrap="square" lIns="0" tIns="0" rIns="0" bIns="0" rtlCol="0">
            <a:spAutoFit/>
          </a:bodyPr>
          <a:lstStyle/>
          <a:p>
            <a:pPr marL="762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a:solidFill>
                <a:prstClr val="black"/>
              </a:solidFill>
              <a:cs typeface="Calibri"/>
            </a:endParaRPr>
          </a:p>
        </p:txBody>
      </p:sp>
      <p:sp>
        <p:nvSpPr>
          <p:cNvPr id="5" name="object 5"/>
          <p:cNvSpPr/>
          <p:nvPr/>
        </p:nvSpPr>
        <p:spPr>
          <a:xfrm>
            <a:off x="228601" y="6324599"/>
            <a:ext cx="2438399" cy="381001"/>
          </a:xfrm>
          <a:custGeom>
            <a:avLst/>
            <a:gdLst/>
            <a:ahLst/>
            <a:cxnLst/>
            <a:rect l="l" t="t" r="r" b="b"/>
            <a:pathLst>
              <a:path w="9063355" h="1407159">
                <a:moveTo>
                  <a:pt x="0" y="1406652"/>
                </a:moveTo>
                <a:lnTo>
                  <a:pt x="9063228" y="1406652"/>
                </a:lnTo>
                <a:lnTo>
                  <a:pt x="9063228" y="0"/>
                </a:lnTo>
                <a:lnTo>
                  <a:pt x="0" y="0"/>
                </a:lnTo>
                <a:lnTo>
                  <a:pt x="0" y="1406652"/>
                </a:lnTo>
                <a:close/>
              </a:path>
            </a:pathLst>
          </a:custGeom>
          <a:solidFill>
            <a:srgbClr val="FFFFFF"/>
          </a:solidFill>
        </p:spPr>
        <p:txBody>
          <a:bodyPr wrap="square" lIns="0" tIns="0" rIns="0" bIns="0" rtlCol="0"/>
          <a:lstStyle/>
          <a:p>
            <a:r>
              <a:rPr lang="en-US" sz="1200" b="1" dirty="0">
                <a:solidFill>
                  <a:prstClr val="black"/>
                </a:solidFill>
                <a:latin typeface="+mj-lt"/>
              </a:rPr>
              <a:t>     </a:t>
            </a:r>
          </a:p>
          <a:p>
            <a:r>
              <a:rPr lang="en-US" sz="1200" b="1" dirty="0">
                <a:solidFill>
                  <a:prstClr val="black"/>
                </a:solidFill>
                <a:latin typeface="+mj-lt"/>
              </a:rPr>
              <a:t>     Updated: </a:t>
            </a:r>
            <a:r>
              <a:rPr lang="en-US" sz="1200" b="1" dirty="0" smtClean="0">
                <a:solidFill>
                  <a:prstClr val="black"/>
                </a:solidFill>
                <a:latin typeface="+mj-lt"/>
              </a:rPr>
              <a:t>20 </a:t>
            </a:r>
            <a:r>
              <a:rPr lang="en-US" sz="1200" b="1" dirty="0">
                <a:solidFill>
                  <a:prstClr val="black"/>
                </a:solidFill>
                <a:latin typeface="+mj-lt"/>
              </a:rPr>
              <a:t>October 17</a:t>
            </a:r>
          </a:p>
          <a:p>
            <a:endParaRPr sz="1200" b="1" dirty="0">
              <a:solidFill>
                <a:prstClr val="black"/>
              </a:solidFill>
              <a:latin typeface="+mj-lt"/>
            </a:endParaRPr>
          </a:p>
        </p:txBody>
      </p:sp>
      <p:sp>
        <p:nvSpPr>
          <p:cNvPr id="6" name="object 6"/>
          <p:cNvSpPr/>
          <p:nvPr/>
        </p:nvSpPr>
        <p:spPr>
          <a:xfrm>
            <a:off x="0" y="0"/>
            <a:ext cx="9136380" cy="1407160"/>
          </a:xfrm>
          <a:custGeom>
            <a:avLst/>
            <a:gdLst/>
            <a:ahLst/>
            <a:cxnLst/>
            <a:rect l="l" t="t" r="r" b="b"/>
            <a:pathLst>
              <a:path w="9136380" h="1407160">
                <a:moveTo>
                  <a:pt x="0" y="1406652"/>
                </a:moveTo>
                <a:lnTo>
                  <a:pt x="9136380" y="1406652"/>
                </a:lnTo>
                <a:lnTo>
                  <a:pt x="9136380" y="0"/>
                </a:lnTo>
                <a:lnTo>
                  <a:pt x="0" y="0"/>
                </a:lnTo>
                <a:lnTo>
                  <a:pt x="0" y="1406652"/>
                </a:lnTo>
                <a:close/>
              </a:path>
            </a:pathLst>
          </a:custGeom>
          <a:solidFill>
            <a:srgbClr val="FFFFFF"/>
          </a:solidFill>
        </p:spPr>
        <p:txBody>
          <a:bodyPr wrap="square" lIns="0" tIns="0" rIns="0" bIns="0" rtlCol="0"/>
          <a:lstStyle/>
          <a:p>
            <a:endParaRPr>
              <a:solidFill>
                <a:prstClr val="black"/>
              </a:solidFill>
            </a:endParaRPr>
          </a:p>
        </p:txBody>
      </p:sp>
      <p:sp>
        <p:nvSpPr>
          <p:cNvPr id="7" name="object 7"/>
          <p:cNvSpPr/>
          <p:nvPr/>
        </p:nvSpPr>
        <p:spPr>
          <a:xfrm>
            <a:off x="152400" y="1406652"/>
            <a:ext cx="3200400" cy="400964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8" name="object 8"/>
          <p:cNvSpPr/>
          <p:nvPr/>
        </p:nvSpPr>
        <p:spPr>
          <a:xfrm>
            <a:off x="3505961" y="3524250"/>
            <a:ext cx="5181600" cy="0"/>
          </a:xfrm>
          <a:custGeom>
            <a:avLst/>
            <a:gdLst/>
            <a:ahLst/>
            <a:cxnLst/>
            <a:rect l="l" t="t" r="r" b="b"/>
            <a:pathLst>
              <a:path w="5181600">
                <a:moveTo>
                  <a:pt x="0" y="0"/>
                </a:moveTo>
                <a:lnTo>
                  <a:pt x="5181599" y="0"/>
                </a:lnTo>
              </a:path>
            </a:pathLst>
          </a:custGeom>
          <a:ln w="38100">
            <a:solidFill>
              <a:srgbClr val="C00000"/>
            </a:solidFill>
          </a:ln>
        </p:spPr>
        <p:txBody>
          <a:bodyPr wrap="square" lIns="0" tIns="0" rIns="0" bIns="0" rtlCol="0"/>
          <a:lstStyle/>
          <a:p>
            <a:endParaRPr>
              <a:solidFill>
                <a:prstClr val="black"/>
              </a:solidFill>
            </a:endParaRPr>
          </a:p>
        </p:txBody>
      </p:sp>
      <p:sp>
        <p:nvSpPr>
          <p:cNvPr id="9" name="object 9"/>
          <p:cNvSpPr txBox="1"/>
          <p:nvPr/>
        </p:nvSpPr>
        <p:spPr>
          <a:xfrm>
            <a:off x="3081070" y="2292502"/>
            <a:ext cx="6096000" cy="984885"/>
          </a:xfrm>
          <a:prstGeom prst="rect">
            <a:avLst/>
          </a:prstGeom>
        </p:spPr>
        <p:txBody>
          <a:bodyPr vert="horz" wrap="square" lIns="0" tIns="0" rIns="0" bIns="0" rtlCol="0">
            <a:spAutoFit/>
          </a:bodyPr>
          <a:lstStyle/>
          <a:p>
            <a:pPr algn="ctr"/>
            <a:r>
              <a:rPr sz="3200" b="1" dirty="0">
                <a:solidFill>
                  <a:prstClr val="black"/>
                </a:solidFill>
                <a:latin typeface="+mj-lt"/>
                <a:cs typeface="Arial" panose="020B0604020202020204" pitchFamily="34" charset="0"/>
              </a:rPr>
              <a:t>II</a:t>
            </a:r>
            <a:r>
              <a:rPr sz="3200" b="1" spc="-15" dirty="0">
                <a:solidFill>
                  <a:prstClr val="black"/>
                </a:solidFill>
                <a:latin typeface="+mj-lt"/>
                <a:cs typeface="Arial" panose="020B0604020202020204" pitchFamily="34" charset="0"/>
              </a:rPr>
              <a:t> </a:t>
            </a:r>
            <a:r>
              <a:rPr sz="3200" b="1" dirty="0">
                <a:solidFill>
                  <a:prstClr val="black"/>
                </a:solidFill>
                <a:latin typeface="+mj-lt"/>
                <a:cs typeface="Arial" panose="020B0604020202020204" pitchFamily="34" charset="0"/>
              </a:rPr>
              <a:t>Marine</a:t>
            </a:r>
            <a:r>
              <a:rPr sz="3200" b="1" spc="-15" dirty="0">
                <a:solidFill>
                  <a:prstClr val="black"/>
                </a:solidFill>
                <a:latin typeface="+mj-lt"/>
                <a:cs typeface="Arial" panose="020B0604020202020204" pitchFamily="34" charset="0"/>
              </a:rPr>
              <a:t> </a:t>
            </a:r>
            <a:r>
              <a:rPr sz="3200" b="1" dirty="0">
                <a:solidFill>
                  <a:prstClr val="black"/>
                </a:solidFill>
                <a:latin typeface="+mj-lt"/>
                <a:cs typeface="Arial" panose="020B0604020202020204" pitchFamily="34" charset="0"/>
              </a:rPr>
              <a:t>Ex</a:t>
            </a:r>
            <a:r>
              <a:rPr sz="3200" b="1" spc="-15" dirty="0">
                <a:solidFill>
                  <a:prstClr val="black"/>
                </a:solidFill>
                <a:latin typeface="+mj-lt"/>
                <a:cs typeface="Arial" panose="020B0604020202020204" pitchFamily="34" charset="0"/>
              </a:rPr>
              <a:t>p</a:t>
            </a:r>
            <a:r>
              <a:rPr sz="3200" b="1" spc="-5" dirty="0">
                <a:solidFill>
                  <a:prstClr val="black"/>
                </a:solidFill>
                <a:latin typeface="+mj-lt"/>
                <a:cs typeface="Arial" panose="020B0604020202020204" pitchFamily="34" charset="0"/>
              </a:rPr>
              <a:t>e</a:t>
            </a:r>
            <a:r>
              <a:rPr sz="3200" b="1" spc="-10" dirty="0">
                <a:solidFill>
                  <a:prstClr val="black"/>
                </a:solidFill>
                <a:latin typeface="+mj-lt"/>
                <a:cs typeface="Arial" panose="020B0604020202020204" pitchFamily="34" charset="0"/>
              </a:rPr>
              <a:t>d</a:t>
            </a:r>
            <a:r>
              <a:rPr sz="3200" b="1" dirty="0">
                <a:solidFill>
                  <a:prstClr val="black"/>
                </a:solidFill>
                <a:latin typeface="+mj-lt"/>
                <a:cs typeface="Arial" panose="020B0604020202020204" pitchFamily="34" charset="0"/>
              </a:rPr>
              <a:t>it</a:t>
            </a:r>
            <a:r>
              <a:rPr sz="3200" b="1" spc="5" dirty="0">
                <a:solidFill>
                  <a:prstClr val="black"/>
                </a:solidFill>
                <a:latin typeface="+mj-lt"/>
                <a:cs typeface="Arial" panose="020B0604020202020204" pitchFamily="34" charset="0"/>
              </a:rPr>
              <a:t>i</a:t>
            </a:r>
            <a:r>
              <a:rPr sz="3200" b="1" dirty="0">
                <a:solidFill>
                  <a:prstClr val="black"/>
                </a:solidFill>
                <a:latin typeface="+mj-lt"/>
                <a:cs typeface="Arial" panose="020B0604020202020204" pitchFamily="34" charset="0"/>
              </a:rPr>
              <a:t>onary</a:t>
            </a:r>
            <a:r>
              <a:rPr sz="3200" b="1" spc="-35" dirty="0">
                <a:solidFill>
                  <a:prstClr val="black"/>
                </a:solidFill>
                <a:latin typeface="+mj-lt"/>
                <a:cs typeface="Arial" panose="020B0604020202020204" pitchFamily="34" charset="0"/>
              </a:rPr>
              <a:t> F</a:t>
            </a:r>
            <a:r>
              <a:rPr sz="3200" b="1" dirty="0">
                <a:solidFill>
                  <a:prstClr val="black"/>
                </a:solidFill>
                <a:latin typeface="+mj-lt"/>
                <a:cs typeface="Arial" panose="020B0604020202020204" pitchFamily="34" charset="0"/>
              </a:rPr>
              <a:t>o</a:t>
            </a:r>
            <a:r>
              <a:rPr sz="3200" b="1" spc="-50" dirty="0">
                <a:solidFill>
                  <a:prstClr val="black"/>
                </a:solidFill>
                <a:latin typeface="+mj-lt"/>
                <a:cs typeface="Arial" panose="020B0604020202020204" pitchFamily="34" charset="0"/>
              </a:rPr>
              <a:t>r</a:t>
            </a:r>
            <a:r>
              <a:rPr sz="3200" b="1" spc="-5" dirty="0">
                <a:solidFill>
                  <a:prstClr val="black"/>
                </a:solidFill>
                <a:latin typeface="+mj-lt"/>
                <a:cs typeface="Arial" panose="020B0604020202020204" pitchFamily="34" charset="0"/>
              </a:rPr>
              <a:t>ce</a:t>
            </a:r>
            <a:endParaRPr sz="3200" dirty="0">
              <a:solidFill>
                <a:prstClr val="black"/>
              </a:solidFill>
              <a:latin typeface="+mj-lt"/>
              <a:cs typeface="Arial" panose="020B0604020202020204" pitchFamily="34" charset="0"/>
            </a:endParaRPr>
          </a:p>
          <a:p>
            <a:pPr algn="ctr"/>
            <a:r>
              <a:rPr sz="3200" b="1" spc="-15" dirty="0">
                <a:solidFill>
                  <a:prstClr val="black"/>
                </a:solidFill>
                <a:latin typeface="+mj-lt"/>
                <a:cs typeface="Arial" panose="020B0604020202020204" pitchFamily="34" charset="0"/>
              </a:rPr>
              <a:t>(</a:t>
            </a:r>
            <a:r>
              <a:rPr sz="3200" b="1" dirty="0">
                <a:solidFill>
                  <a:prstClr val="black"/>
                </a:solidFill>
                <a:latin typeface="+mj-lt"/>
                <a:cs typeface="Arial" panose="020B0604020202020204" pitchFamily="34" charset="0"/>
              </a:rPr>
              <a:t>MEF)</a:t>
            </a:r>
            <a:endParaRPr sz="3200" dirty="0">
              <a:solidFill>
                <a:prstClr val="black"/>
              </a:solidFill>
              <a:latin typeface="+mj-lt"/>
              <a:cs typeface="Arial" panose="020B0604020202020204" pitchFamily="34" charset="0"/>
            </a:endParaRPr>
          </a:p>
        </p:txBody>
      </p:sp>
      <p:sp>
        <p:nvSpPr>
          <p:cNvPr id="10" name="object 10"/>
          <p:cNvSpPr txBox="1"/>
          <p:nvPr/>
        </p:nvSpPr>
        <p:spPr>
          <a:xfrm>
            <a:off x="4669226" y="3680293"/>
            <a:ext cx="2919687" cy="492443"/>
          </a:xfrm>
          <a:prstGeom prst="rect">
            <a:avLst/>
          </a:prstGeom>
        </p:spPr>
        <p:txBody>
          <a:bodyPr vert="horz" wrap="square" lIns="0" tIns="0" rIns="0" bIns="0" rtlCol="0">
            <a:spAutoFit/>
          </a:bodyPr>
          <a:lstStyle/>
          <a:p>
            <a:pPr marL="12700"/>
            <a:r>
              <a:rPr lang="en-US" sz="3200" b="1" dirty="0">
                <a:solidFill>
                  <a:prstClr val="black"/>
                </a:solidFill>
                <a:latin typeface="+mj-lt"/>
                <a:cs typeface="Arial" panose="020B0604020202020204" pitchFamily="34" charset="0"/>
              </a:rPr>
              <a:t>24 October </a:t>
            </a:r>
            <a:r>
              <a:rPr sz="3200" b="1" dirty="0">
                <a:solidFill>
                  <a:prstClr val="black"/>
                </a:solidFill>
                <a:latin typeface="+mj-lt"/>
                <a:cs typeface="Arial" panose="020B0604020202020204" pitchFamily="34" charset="0"/>
              </a:rPr>
              <a:t>20</a:t>
            </a:r>
            <a:r>
              <a:rPr sz="3200" b="1" spc="-15" dirty="0">
                <a:solidFill>
                  <a:prstClr val="black"/>
                </a:solidFill>
                <a:latin typeface="+mj-lt"/>
                <a:cs typeface="Arial" panose="020B0604020202020204" pitchFamily="34" charset="0"/>
              </a:rPr>
              <a:t>1</a:t>
            </a:r>
            <a:r>
              <a:rPr lang="en-US" sz="3200" b="1" spc="-15" dirty="0">
                <a:solidFill>
                  <a:prstClr val="black"/>
                </a:solidFill>
                <a:latin typeface="+mj-lt"/>
                <a:cs typeface="Arial" panose="020B0604020202020204" pitchFamily="34" charset="0"/>
              </a:rPr>
              <a:t>7</a:t>
            </a:r>
            <a:endParaRPr sz="3200" dirty="0">
              <a:solidFill>
                <a:prstClr val="black"/>
              </a:solidFill>
              <a:latin typeface="+mj-lt"/>
              <a:cs typeface="Arial" panose="020B0604020202020204" pitchFamily="34" charset="0"/>
            </a:endParaRPr>
          </a:p>
        </p:txBody>
      </p:sp>
      <p:sp>
        <p:nvSpPr>
          <p:cNvPr id="12" name="object 12"/>
          <p:cNvSpPr/>
          <p:nvPr/>
        </p:nvSpPr>
        <p:spPr>
          <a:xfrm>
            <a:off x="90677" y="76961"/>
            <a:ext cx="8978265" cy="6718300"/>
          </a:xfrm>
          <a:custGeom>
            <a:avLst/>
            <a:gdLst/>
            <a:ahLst/>
            <a:cxnLst/>
            <a:rect l="l" t="t" r="r" b="b"/>
            <a:pathLst>
              <a:path w="8978265" h="6718300">
                <a:moveTo>
                  <a:pt x="0" y="6717792"/>
                </a:moveTo>
                <a:lnTo>
                  <a:pt x="8977884" y="6717792"/>
                </a:lnTo>
                <a:lnTo>
                  <a:pt x="8977884" y="0"/>
                </a:lnTo>
                <a:lnTo>
                  <a:pt x="0" y="0"/>
                </a:lnTo>
                <a:lnTo>
                  <a:pt x="0" y="6717792"/>
                </a:lnTo>
                <a:close/>
              </a:path>
            </a:pathLst>
          </a:custGeom>
          <a:ln w="38100">
            <a:solidFill>
              <a:srgbClr val="C00000"/>
            </a:solidFill>
          </a:ln>
        </p:spPr>
        <p:txBody>
          <a:bodyPr wrap="square" lIns="0" tIns="0" rIns="0" bIns="0" rtlCol="0"/>
          <a:lstStyle/>
          <a:p>
            <a:endParaRPr>
              <a:solidFill>
                <a:prstClr val="black"/>
              </a:solidFill>
            </a:endParaRPr>
          </a:p>
        </p:txBody>
      </p:sp>
      <p:sp>
        <p:nvSpPr>
          <p:cNvPr id="13" name="object 13"/>
          <p:cNvSpPr txBox="1"/>
          <p:nvPr/>
        </p:nvSpPr>
        <p:spPr>
          <a:xfrm>
            <a:off x="4419600" y="4419600"/>
            <a:ext cx="3276600" cy="1292662"/>
          </a:xfrm>
          <a:prstGeom prst="rect">
            <a:avLst/>
          </a:prstGeom>
          <a:ln w="38100">
            <a:solidFill>
              <a:srgbClr val="C00000"/>
            </a:solidFill>
          </a:ln>
        </p:spPr>
        <p:txBody>
          <a:bodyPr vert="horz" wrap="square" lIns="0" tIns="0" rIns="0" bIns="0" rtlCol="0">
            <a:spAutoFit/>
          </a:bodyPr>
          <a:lstStyle/>
          <a:p>
            <a:pPr marL="160020" algn="ctr"/>
            <a:r>
              <a:rPr lang="en-US" sz="2800" b="1" spc="-110" dirty="0" smtClean="0">
                <a:solidFill>
                  <a:prstClr val="black"/>
                </a:solidFill>
                <a:latin typeface="+mj-lt"/>
                <a:cs typeface="Arial" panose="020B0604020202020204" pitchFamily="34" charset="0"/>
              </a:rPr>
              <a:t>NDIA</a:t>
            </a:r>
          </a:p>
          <a:p>
            <a:pPr marL="160020" algn="ctr"/>
            <a:r>
              <a:rPr lang="en-US" sz="2800" b="1" spc="-110" dirty="0" smtClean="0">
                <a:solidFill>
                  <a:prstClr val="black"/>
                </a:solidFill>
                <a:latin typeface="+mj-lt"/>
                <a:cs typeface="Arial" panose="020B0604020202020204" pitchFamily="34" charset="0"/>
              </a:rPr>
              <a:t>Expeditionary Warfare Conference</a:t>
            </a:r>
            <a:endParaRPr sz="2800" b="1" dirty="0">
              <a:solidFill>
                <a:prstClr val="black"/>
              </a:solidFill>
              <a:latin typeface="+mj-lt"/>
              <a:cs typeface="Arial" panose="020B0604020202020204" pitchFamily="34" charset="0"/>
            </a:endParaRPr>
          </a:p>
        </p:txBody>
      </p:sp>
      <p:sp>
        <p:nvSpPr>
          <p:cNvPr id="16" name="object 3"/>
          <p:cNvSpPr txBox="1"/>
          <p:nvPr/>
        </p:nvSpPr>
        <p:spPr>
          <a:xfrm>
            <a:off x="3764660" y="219333"/>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15" name="object 3"/>
          <p:cNvSpPr txBox="1"/>
          <p:nvPr/>
        </p:nvSpPr>
        <p:spPr>
          <a:xfrm>
            <a:off x="3776331" y="6502631"/>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Tree>
    <p:extLst>
      <p:ext uri="{BB962C8B-B14F-4D97-AF65-F5344CB8AC3E}">
        <p14:creationId xmlns:p14="http://schemas.microsoft.com/office/powerpoint/2010/main" val="1982483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MEF in 2019-2023</a:t>
            </a:r>
            <a:endParaRPr lang="en-US" dirty="0"/>
          </a:p>
        </p:txBody>
      </p:sp>
      <p:grpSp>
        <p:nvGrpSpPr>
          <p:cNvPr id="4" name="Group 3"/>
          <p:cNvGrpSpPr/>
          <p:nvPr/>
        </p:nvGrpSpPr>
        <p:grpSpPr>
          <a:xfrm>
            <a:off x="1413148" y="2422964"/>
            <a:ext cx="6705599" cy="4166686"/>
            <a:chOff x="1371600" y="914401"/>
            <a:chExt cx="6705599" cy="4800600"/>
          </a:xfrm>
        </p:grpSpPr>
        <p:pic>
          <p:nvPicPr>
            <p:cNvPr id="2050" name="Picture 2" descr="C:\Users\james.hypes\Pictures\th8JUEKL9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1"/>
              <a:ext cx="6705599" cy="4800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81200" y="2823603"/>
              <a:ext cx="2057400" cy="531902"/>
            </a:xfrm>
            <a:prstGeom prst="rect">
              <a:avLst/>
            </a:prstGeom>
            <a:solidFill>
              <a:schemeClr val="accent3">
                <a:lumMod val="75000"/>
              </a:schemeClr>
            </a:solidFill>
            <a:ln w="19050">
              <a:solidFill>
                <a:schemeClr val="tx1"/>
              </a:solidFill>
            </a:ln>
            <a:scene3d>
              <a:camera prst="orthographicFront"/>
              <a:lightRig rig="threePt" dir="t"/>
            </a:scene3d>
            <a:sp3d>
              <a:bevelT/>
            </a:sp3d>
          </p:spPr>
          <p:txBody>
            <a:bodyPr wrap="square" rtlCol="0">
              <a:spAutoFit/>
            </a:bodyPr>
            <a:lstStyle/>
            <a:p>
              <a:pPr algn="ctr"/>
              <a:r>
                <a:rPr lang="en-US" sz="2400" b="1" dirty="0" smtClean="0">
                  <a:solidFill>
                    <a:srgbClr val="FFFF00"/>
                  </a:solidFill>
                </a:rPr>
                <a:t>GFM </a:t>
              </a:r>
              <a:endParaRPr lang="en-US" sz="2400" b="1" dirty="0">
                <a:solidFill>
                  <a:srgbClr val="FFFF00"/>
                </a:solidFill>
              </a:endParaRPr>
            </a:p>
          </p:txBody>
        </p:sp>
        <p:sp>
          <p:nvSpPr>
            <p:cNvPr id="10" name="TextBox 9"/>
            <p:cNvSpPr txBox="1"/>
            <p:nvPr/>
          </p:nvSpPr>
          <p:spPr>
            <a:xfrm>
              <a:off x="5270861" y="3000667"/>
              <a:ext cx="1903027" cy="1808466"/>
            </a:xfrm>
            <a:prstGeom prst="rect">
              <a:avLst/>
            </a:prstGeom>
            <a:solidFill>
              <a:schemeClr val="accent3">
                <a:lumMod val="75000"/>
              </a:schemeClr>
            </a:solidFill>
            <a:ln w="19050">
              <a:solidFill>
                <a:schemeClr val="tx1"/>
              </a:solidFill>
            </a:ln>
            <a:scene3d>
              <a:camera prst="orthographicFront"/>
              <a:lightRig rig="threePt" dir="t"/>
            </a:scene3d>
            <a:sp3d>
              <a:bevelT/>
            </a:sp3d>
          </p:spPr>
          <p:txBody>
            <a:bodyPr wrap="square" rtlCol="0">
              <a:spAutoFit/>
            </a:bodyPr>
            <a:lstStyle/>
            <a:p>
              <a:pPr algn="ctr"/>
              <a:r>
                <a:rPr lang="en-US" sz="2400" b="1" dirty="0" smtClean="0">
                  <a:solidFill>
                    <a:srgbClr val="FFFF00"/>
                  </a:solidFill>
                </a:rPr>
                <a:t>MEF</a:t>
              </a:r>
            </a:p>
            <a:p>
              <a:pPr algn="ctr"/>
              <a:r>
                <a:rPr lang="en-US" sz="2400" b="1" dirty="0" smtClean="0">
                  <a:solidFill>
                    <a:srgbClr val="FFFF00"/>
                  </a:solidFill>
                </a:rPr>
                <a:t>Warfighting</a:t>
              </a:r>
            </a:p>
            <a:p>
              <a:pPr algn="ctr"/>
              <a:endParaRPr lang="en-US" sz="2400" b="1" dirty="0" smtClean="0">
                <a:solidFill>
                  <a:srgbClr val="FFFF00"/>
                </a:solidFill>
              </a:endParaRPr>
            </a:p>
            <a:p>
              <a:pPr algn="ctr"/>
              <a:r>
                <a:rPr lang="en-US" sz="2400" b="1" dirty="0" smtClean="0">
                  <a:solidFill>
                    <a:srgbClr val="FFFF00"/>
                  </a:solidFill>
                </a:rPr>
                <a:t> </a:t>
              </a:r>
              <a:endParaRPr lang="en-US" sz="2400" b="1" dirty="0">
                <a:solidFill>
                  <a:srgbClr val="FFFF00"/>
                </a:solidFill>
              </a:endParaRPr>
            </a:p>
          </p:txBody>
        </p:sp>
      </p:grpSp>
      <p:sp>
        <p:nvSpPr>
          <p:cNvPr id="11" name="object 3"/>
          <p:cNvSpPr txBox="1"/>
          <p:nvPr/>
        </p:nvSpPr>
        <p:spPr>
          <a:xfrm>
            <a:off x="3765699" y="6652054"/>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12" name="object 3"/>
          <p:cNvSpPr txBox="1"/>
          <p:nvPr/>
        </p:nvSpPr>
        <p:spPr>
          <a:xfrm>
            <a:off x="3778101" y="43934"/>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13" name="TextBox 12"/>
          <p:cNvSpPr txBox="1"/>
          <p:nvPr/>
        </p:nvSpPr>
        <p:spPr>
          <a:xfrm>
            <a:off x="8458199" y="6629400"/>
            <a:ext cx="381001" cy="215444"/>
          </a:xfrm>
          <a:prstGeom prst="rect">
            <a:avLst/>
          </a:prstGeom>
        </p:spPr>
        <p:txBody>
          <a:bodyPr vert="horz" wrap="square" lIns="0" tIns="0" rIns="0" bIns="0" rtlCol="0">
            <a:spAutoFit/>
          </a:bodyPr>
          <a:lstStyle/>
          <a:p>
            <a:pPr marL="12700" algn="ctr">
              <a:lnSpc>
                <a:spcPct val="100000"/>
              </a:lnSpc>
              <a:tabLst>
                <a:tab pos="7328534" algn="l"/>
              </a:tabLst>
            </a:pPr>
            <a:r>
              <a:rPr lang="en-US" sz="1400" b="1" spc="-114" dirty="0" smtClean="0">
                <a:latin typeface="Calibri"/>
                <a:cs typeface="Calibri"/>
              </a:rPr>
              <a:t>10</a:t>
            </a:r>
          </a:p>
        </p:txBody>
      </p:sp>
      <p:sp>
        <p:nvSpPr>
          <p:cNvPr id="14" name="Rectangle 13"/>
          <p:cNvSpPr/>
          <p:nvPr/>
        </p:nvSpPr>
        <p:spPr>
          <a:xfrm>
            <a:off x="1686416" y="901264"/>
            <a:ext cx="6400800" cy="1569660"/>
          </a:xfrm>
          <a:prstGeom prst="rect">
            <a:avLst/>
          </a:prstGeom>
          <a:solidFill>
            <a:srgbClr val="FFFF00"/>
          </a:solidFill>
          <a:ln>
            <a:solidFill>
              <a:schemeClr val="tx1"/>
            </a:solidFill>
          </a:ln>
          <a:scene3d>
            <a:camera prst="orthographicFront"/>
            <a:lightRig rig="threePt" dir="t"/>
          </a:scene3d>
          <a:sp3d>
            <a:bevelT/>
          </a:sp3d>
        </p:spPr>
        <p:txBody>
          <a:bodyPr wrap="square">
            <a:spAutoFit/>
          </a:bodyPr>
          <a:lstStyle/>
          <a:p>
            <a:pPr marL="12700" lvl="0" algn="ctr">
              <a:tabLst>
                <a:tab pos="7328534" algn="l"/>
              </a:tabLst>
            </a:pPr>
            <a:r>
              <a:rPr lang="en-US" sz="2400" b="1" u="sng" spc="-114" dirty="0">
                <a:solidFill>
                  <a:prstClr val="black"/>
                </a:solidFill>
                <a:cs typeface="Calibri"/>
              </a:rPr>
              <a:t>PRIORITIES </a:t>
            </a:r>
          </a:p>
          <a:p>
            <a:pPr marL="469900" lvl="0" indent="-457200">
              <a:buFontTx/>
              <a:buAutoNum type="arabicPeriod"/>
              <a:tabLst>
                <a:tab pos="7328534" algn="l"/>
              </a:tabLst>
            </a:pPr>
            <a:r>
              <a:rPr lang="en-US" sz="2400" b="1" spc="-114" dirty="0">
                <a:solidFill>
                  <a:prstClr val="black"/>
                </a:solidFill>
                <a:cs typeface="Calibri"/>
              </a:rPr>
              <a:t>MEF Warfighting</a:t>
            </a:r>
          </a:p>
          <a:p>
            <a:pPr marL="469900" lvl="0" indent="-457200">
              <a:buFontTx/>
              <a:buAutoNum type="arabicPeriod"/>
              <a:tabLst>
                <a:tab pos="7328534" algn="l"/>
              </a:tabLst>
            </a:pPr>
            <a:r>
              <a:rPr lang="en-US" sz="2400" b="1" spc="-114" dirty="0" smtClean="0">
                <a:solidFill>
                  <a:prstClr val="black"/>
                </a:solidFill>
                <a:cs typeface="Calibri"/>
              </a:rPr>
              <a:t>Global Force Management (GFM)</a:t>
            </a:r>
            <a:endParaRPr lang="en-US" sz="2400" b="1" spc="-114" dirty="0">
              <a:solidFill>
                <a:prstClr val="black"/>
              </a:solidFill>
              <a:cs typeface="Calibri"/>
            </a:endParaRPr>
          </a:p>
          <a:p>
            <a:pPr marL="469900" lvl="0" indent="-457200">
              <a:buFontTx/>
              <a:buAutoNum type="arabicPeriod"/>
              <a:tabLst>
                <a:tab pos="7328534" algn="l"/>
              </a:tabLst>
            </a:pPr>
            <a:r>
              <a:rPr lang="en-US" sz="2400" b="1" spc="-114" dirty="0">
                <a:solidFill>
                  <a:prstClr val="black"/>
                </a:solidFill>
                <a:cs typeface="Calibri"/>
              </a:rPr>
              <a:t>Crisis response (2d MEB)</a:t>
            </a:r>
          </a:p>
        </p:txBody>
      </p:sp>
    </p:spTree>
    <p:extLst>
      <p:ext uri="{BB962C8B-B14F-4D97-AF65-F5344CB8AC3E}">
        <p14:creationId xmlns:p14="http://schemas.microsoft.com/office/powerpoint/2010/main" val="1261991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txBox="1"/>
          <p:nvPr/>
        </p:nvSpPr>
        <p:spPr>
          <a:xfrm>
            <a:off x="3776332" y="6673334"/>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23554" name="Title 2"/>
          <p:cNvSpPr>
            <a:spLocks noGrp="1"/>
          </p:cNvSpPr>
          <p:nvPr>
            <p:ph type="title"/>
          </p:nvPr>
        </p:nvSpPr>
        <p:spPr>
          <a:xfrm>
            <a:off x="0" y="228600"/>
            <a:ext cx="9144000" cy="990600"/>
          </a:xfrm>
        </p:spPr>
        <p:txBody>
          <a:bodyPr>
            <a:normAutofit/>
          </a:bodyPr>
          <a:lstStyle/>
          <a:p>
            <a:r>
              <a:rPr lang="en-US" sz="3200" b="1" dirty="0">
                <a:latin typeface="+mn-lt"/>
                <a:cs typeface="Arial" panose="020B0604020202020204" pitchFamily="34" charset="0"/>
              </a:rPr>
              <a:t>Operational Challenges</a:t>
            </a:r>
          </a:p>
        </p:txBody>
      </p:sp>
      <p:sp>
        <p:nvSpPr>
          <p:cNvPr id="23555" name="Content Placeholder 3"/>
          <p:cNvSpPr>
            <a:spLocks noGrp="1"/>
          </p:cNvSpPr>
          <p:nvPr>
            <p:ph idx="1"/>
          </p:nvPr>
        </p:nvSpPr>
        <p:spPr>
          <a:xfrm>
            <a:off x="2514600" y="949404"/>
            <a:ext cx="4166801" cy="1107996"/>
          </a:xfrm>
          <a:solidFill>
            <a:srgbClr val="FFFF00"/>
          </a:solidFill>
          <a:scene3d>
            <a:camera prst="orthographicFront"/>
            <a:lightRig rig="threePt" dir="t"/>
          </a:scene3d>
          <a:sp3d>
            <a:bevelT/>
          </a:sp3d>
        </p:spPr>
        <p:txBody>
          <a:bodyPr/>
          <a:lstStyle/>
          <a:p>
            <a:pPr marL="525780" lvl="1" indent="-342900" algn="l">
              <a:buFont typeface="Arial" panose="020B0604020202020204" pitchFamily="34" charset="0"/>
              <a:buChar char="•"/>
            </a:pPr>
            <a:r>
              <a:rPr lang="en-US" sz="2400" b="1" dirty="0" smtClean="0">
                <a:cs typeface="Arial" panose="020B0604020202020204" pitchFamily="34" charset="0"/>
              </a:rPr>
              <a:t>Manpower</a:t>
            </a:r>
            <a:endParaRPr lang="en-US" sz="2400" b="1" dirty="0">
              <a:cs typeface="Arial" panose="020B0604020202020204" pitchFamily="34" charset="0"/>
            </a:endParaRPr>
          </a:p>
          <a:p>
            <a:pPr marL="525780" lvl="1" indent="-342900" algn="l">
              <a:buFont typeface="Arial" panose="020B0604020202020204" pitchFamily="34" charset="0"/>
              <a:buChar char="•"/>
            </a:pPr>
            <a:r>
              <a:rPr lang="en-US" sz="2400" b="1" dirty="0">
                <a:cs typeface="Arial" panose="020B0604020202020204" pitchFamily="34" charset="0"/>
              </a:rPr>
              <a:t>Readiness and Funding  </a:t>
            </a:r>
          </a:p>
          <a:p>
            <a:pPr marL="525780" lvl="1" indent="-342900" algn="l">
              <a:buFont typeface="Arial" panose="020B0604020202020204" pitchFamily="34" charset="0"/>
              <a:buChar char="•"/>
            </a:pPr>
            <a:r>
              <a:rPr lang="en-US" sz="2400" b="1" dirty="0">
                <a:cs typeface="Arial" panose="020B0604020202020204" pitchFamily="34" charset="0"/>
              </a:rPr>
              <a:t>Equipment and  </a:t>
            </a:r>
            <a:r>
              <a:rPr lang="en-US" sz="2400" b="1" dirty="0" smtClean="0">
                <a:cs typeface="Arial" panose="020B0604020202020204" pitchFamily="34" charset="0"/>
              </a:rPr>
              <a:t>Capabilities</a:t>
            </a:r>
            <a:endParaRPr lang="en-US" sz="2400" b="1" dirty="0">
              <a:cs typeface="Arial" panose="020B0604020202020204" pitchFamily="34" charset="0"/>
            </a:endParaRPr>
          </a:p>
        </p:txBody>
      </p:sp>
      <p:pic>
        <p:nvPicPr>
          <p:cNvPr id="15" name="Picture 8" descr="I:\Maj Brown\MEF Logo\New MEF Logo.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288" y="26988"/>
            <a:ext cx="823912"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 xmlns:a16="http://schemas.microsoft.com/office/drawing/2014/main" id="{D79FD914-F284-43AC-8B95-C043BD4ADC7C}"/>
              </a:ext>
            </a:extLst>
          </p:cNvPr>
          <p:cNvSpPr txBox="1"/>
          <p:nvPr/>
        </p:nvSpPr>
        <p:spPr>
          <a:xfrm>
            <a:off x="228600" y="4483894"/>
            <a:ext cx="8572499" cy="1846659"/>
          </a:xfrm>
          <a:prstGeom prst="rect">
            <a:avLst/>
          </a:prstGeom>
          <a:noFill/>
          <a:ln w="19050">
            <a:noFill/>
          </a:ln>
          <a:scene3d>
            <a:camera prst="orthographicFront"/>
            <a:lightRig rig="threePt" dir="t"/>
          </a:scene3d>
          <a:sp3d>
            <a:bevelT/>
          </a:sp3d>
        </p:spPr>
        <p:txBody>
          <a:bodyPr vert="horz" wrap="square" lIns="0" tIns="0" rIns="0" bIns="0" rtlCol="0">
            <a:spAutoFit/>
          </a:bodyPr>
          <a:lstStyle/>
          <a:p>
            <a:pPr marL="355600" indent="-342900">
              <a:lnSpc>
                <a:spcPct val="100000"/>
              </a:lnSpc>
              <a:buFont typeface="Arial" panose="020B0604020202020204" pitchFamily="34" charset="0"/>
              <a:buChar char="•"/>
              <a:tabLst>
                <a:tab pos="7328534" algn="l"/>
              </a:tabLst>
            </a:pPr>
            <a:r>
              <a:rPr lang="en-US" sz="2400" spc="-114" dirty="0">
                <a:latin typeface="Calibri"/>
                <a:cs typeface="Calibri"/>
              </a:rPr>
              <a:t>II MEF is actively engaged in all the operational </a:t>
            </a:r>
            <a:r>
              <a:rPr lang="en-US" sz="2400" spc="-114" dirty="0" smtClean="0">
                <a:latin typeface="Calibri"/>
                <a:cs typeface="Calibri"/>
              </a:rPr>
              <a:t>challenges; from </a:t>
            </a:r>
            <a:r>
              <a:rPr lang="en-US" sz="2400" spc="-114" dirty="0">
                <a:latin typeface="Calibri"/>
                <a:cs typeface="Calibri"/>
              </a:rPr>
              <a:t>supporting concepts, </a:t>
            </a:r>
            <a:r>
              <a:rPr lang="en-US" sz="2400" spc="-114" dirty="0" smtClean="0">
                <a:latin typeface="Calibri"/>
                <a:cs typeface="Calibri"/>
              </a:rPr>
              <a:t>providing expertise </a:t>
            </a:r>
            <a:r>
              <a:rPr lang="en-US" sz="2400" spc="-114" dirty="0">
                <a:latin typeface="Calibri"/>
                <a:cs typeface="Calibri"/>
              </a:rPr>
              <a:t>to numerous </a:t>
            </a:r>
            <a:r>
              <a:rPr lang="en-US" sz="2400" spc="-114" dirty="0" smtClean="0">
                <a:latin typeface="Calibri"/>
                <a:cs typeface="Calibri"/>
              </a:rPr>
              <a:t>conferences, </a:t>
            </a:r>
            <a:r>
              <a:rPr lang="en-US" sz="2400" spc="-114" dirty="0">
                <a:latin typeface="Calibri"/>
                <a:cs typeface="Calibri"/>
              </a:rPr>
              <a:t>working groups, and wargames.  </a:t>
            </a:r>
            <a:endParaRPr lang="en-US" sz="2400" spc="-114" dirty="0" smtClean="0">
              <a:latin typeface="Calibri"/>
              <a:cs typeface="Calibri"/>
            </a:endParaRPr>
          </a:p>
          <a:p>
            <a:pPr marL="355600" indent="-342900">
              <a:lnSpc>
                <a:spcPct val="100000"/>
              </a:lnSpc>
              <a:buFont typeface="Arial" panose="020B0604020202020204" pitchFamily="34" charset="0"/>
              <a:buChar char="•"/>
              <a:tabLst>
                <a:tab pos="7328534" algn="l"/>
              </a:tabLst>
            </a:pPr>
            <a:r>
              <a:rPr lang="en-US" sz="2400" spc="-114" dirty="0" smtClean="0">
                <a:latin typeface="Calibri"/>
                <a:cs typeface="Calibri"/>
              </a:rPr>
              <a:t>We </a:t>
            </a:r>
            <a:r>
              <a:rPr lang="en-US" sz="2400" spc="-114" dirty="0">
                <a:latin typeface="Calibri"/>
                <a:cs typeface="Calibri"/>
              </a:rPr>
              <a:t>provide </a:t>
            </a:r>
            <a:r>
              <a:rPr lang="en-US" sz="2400" spc="-114" dirty="0" smtClean="0">
                <a:latin typeface="Calibri"/>
                <a:cs typeface="Calibri"/>
              </a:rPr>
              <a:t>significant </a:t>
            </a:r>
            <a:r>
              <a:rPr lang="en-US" sz="2400" spc="-114" dirty="0">
                <a:latin typeface="Calibri"/>
                <a:cs typeface="Calibri"/>
              </a:rPr>
              <a:t>input throughout </a:t>
            </a:r>
            <a:r>
              <a:rPr lang="en-US" sz="2400" spc="-114" dirty="0" smtClean="0">
                <a:latin typeface="Calibri"/>
                <a:cs typeface="Calibri"/>
              </a:rPr>
              <a:t>the POM </a:t>
            </a:r>
            <a:r>
              <a:rPr lang="en-US" sz="2400" spc="-114" dirty="0">
                <a:latin typeface="Calibri"/>
                <a:cs typeface="Calibri"/>
              </a:rPr>
              <a:t>process, and support experimentation that </a:t>
            </a:r>
            <a:r>
              <a:rPr lang="en-US" sz="2400" spc="-114" dirty="0" smtClean="0">
                <a:latin typeface="Calibri"/>
                <a:cs typeface="Calibri"/>
              </a:rPr>
              <a:t>leads </a:t>
            </a:r>
            <a:r>
              <a:rPr lang="en-US" sz="2400" spc="-114" dirty="0">
                <a:latin typeface="Calibri"/>
                <a:cs typeface="Calibri"/>
              </a:rPr>
              <a:t>to </a:t>
            </a:r>
            <a:r>
              <a:rPr lang="en-US" sz="2400" spc="-114" dirty="0" smtClean="0">
                <a:latin typeface="Calibri"/>
                <a:cs typeface="Calibri"/>
              </a:rPr>
              <a:t>solutions.</a:t>
            </a:r>
            <a:endParaRPr lang="en-US" sz="2400" spc="-114" dirty="0">
              <a:latin typeface="Calibri"/>
              <a:cs typeface="Calibri"/>
            </a:endParaRPr>
          </a:p>
        </p:txBody>
      </p:sp>
      <p:pic>
        <p:nvPicPr>
          <p:cNvPr id="3" name="Picture 2">
            <a:extLst>
              <a:ext uri="{FF2B5EF4-FFF2-40B4-BE49-F238E27FC236}">
                <a16:creationId xmlns="" xmlns:a16="http://schemas.microsoft.com/office/drawing/2014/main" id="{E3397128-1355-43CE-825F-00546BEF15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2438399"/>
            <a:ext cx="2713382" cy="1600199"/>
          </a:xfrm>
          <a:prstGeom prst="rect">
            <a:avLst/>
          </a:prstGeom>
          <a:ln w="28575">
            <a:solidFill>
              <a:schemeClr val="tx1"/>
            </a:solidFill>
          </a:ln>
        </p:spPr>
      </p:pic>
      <p:pic>
        <p:nvPicPr>
          <p:cNvPr id="5" name="Picture 4">
            <a:extLst>
              <a:ext uri="{FF2B5EF4-FFF2-40B4-BE49-F238E27FC236}">
                <a16:creationId xmlns="" xmlns:a16="http://schemas.microsoft.com/office/drawing/2014/main" id="{1D5B248B-C93F-420A-9029-8DA5090D055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479" r="15694"/>
          <a:stretch/>
        </p:blipFill>
        <p:spPr>
          <a:xfrm>
            <a:off x="123700" y="2438399"/>
            <a:ext cx="2683564" cy="1600200"/>
          </a:xfrm>
          <a:prstGeom prst="rect">
            <a:avLst/>
          </a:prstGeom>
          <a:ln w="28575">
            <a:solidFill>
              <a:schemeClr val="tx1"/>
            </a:solidFill>
          </a:ln>
        </p:spPr>
      </p:pic>
      <p:pic>
        <p:nvPicPr>
          <p:cNvPr id="7" name="Picture 6">
            <a:extLst>
              <a:ext uri="{FF2B5EF4-FFF2-40B4-BE49-F238E27FC236}">
                <a16:creationId xmlns="" xmlns:a16="http://schemas.microsoft.com/office/drawing/2014/main" id="{7390B0F6-112B-4DE0-9149-6F872774C3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3832" y="2438399"/>
            <a:ext cx="3048000" cy="1600200"/>
          </a:xfrm>
          <a:prstGeom prst="rect">
            <a:avLst/>
          </a:prstGeom>
          <a:ln w="19050">
            <a:solidFill>
              <a:schemeClr val="tx1"/>
            </a:solidFill>
          </a:ln>
        </p:spPr>
      </p:pic>
      <p:sp>
        <p:nvSpPr>
          <p:cNvPr id="10" name="object 3"/>
          <p:cNvSpPr txBox="1"/>
          <p:nvPr/>
        </p:nvSpPr>
        <p:spPr>
          <a:xfrm>
            <a:off x="3763930" y="0"/>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12" name="TextBox 11"/>
          <p:cNvSpPr txBox="1"/>
          <p:nvPr/>
        </p:nvSpPr>
        <p:spPr>
          <a:xfrm>
            <a:off x="8610599" y="6629400"/>
            <a:ext cx="381001" cy="215444"/>
          </a:xfrm>
          <a:prstGeom prst="rect">
            <a:avLst/>
          </a:prstGeom>
        </p:spPr>
        <p:txBody>
          <a:bodyPr vert="horz" wrap="square" lIns="0" tIns="0" rIns="0" bIns="0" rtlCol="0">
            <a:spAutoFit/>
          </a:bodyPr>
          <a:lstStyle/>
          <a:p>
            <a:pPr marL="12700" algn="ctr">
              <a:lnSpc>
                <a:spcPct val="100000"/>
              </a:lnSpc>
              <a:tabLst>
                <a:tab pos="7328534" algn="l"/>
              </a:tabLst>
            </a:pPr>
            <a:r>
              <a:rPr lang="en-US" sz="1400" b="1" spc="-114" dirty="0" smtClean="0">
                <a:latin typeface="Calibri"/>
                <a:cs typeface="Calibri"/>
              </a:rPr>
              <a:t>11</a:t>
            </a:r>
          </a:p>
        </p:txBody>
      </p:sp>
    </p:spTree>
    <p:extLst>
      <p:ext uri="{BB962C8B-B14F-4D97-AF65-F5344CB8AC3E}">
        <p14:creationId xmlns:p14="http://schemas.microsoft.com/office/powerpoint/2010/main" val="2883303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txBox="1"/>
          <p:nvPr/>
        </p:nvSpPr>
        <p:spPr>
          <a:xfrm>
            <a:off x="3776332" y="6673334"/>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23554" name="Title 2"/>
          <p:cNvSpPr>
            <a:spLocks noGrp="1"/>
          </p:cNvSpPr>
          <p:nvPr>
            <p:ph type="title"/>
          </p:nvPr>
        </p:nvSpPr>
        <p:spPr>
          <a:xfrm>
            <a:off x="0" y="228600"/>
            <a:ext cx="9144000" cy="990600"/>
          </a:xfrm>
        </p:spPr>
        <p:txBody>
          <a:bodyPr>
            <a:normAutofit/>
          </a:bodyPr>
          <a:lstStyle/>
          <a:p>
            <a:r>
              <a:rPr lang="en-US" sz="3200" b="1" dirty="0" smtClean="0">
                <a:latin typeface="+mn-lt"/>
                <a:cs typeface="Arial" panose="020B0604020202020204" pitchFamily="34" charset="0"/>
              </a:rPr>
              <a:t>Conceptual Engagement </a:t>
            </a:r>
            <a:endParaRPr lang="en-US" sz="3200" b="1" dirty="0">
              <a:latin typeface="+mn-lt"/>
              <a:cs typeface="Arial" panose="020B0604020202020204" pitchFamily="34" charset="0"/>
            </a:endParaRPr>
          </a:p>
        </p:txBody>
      </p:sp>
      <p:pic>
        <p:nvPicPr>
          <p:cNvPr id="15" name="Picture 8" descr="I:\Maj Brown\MEF Logo\New MEF Logo.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288" y="26988"/>
            <a:ext cx="823912"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 xmlns:a16="http://schemas.microsoft.com/office/drawing/2014/main" id="{D79FD914-F284-43AC-8B95-C043BD4ADC7C}"/>
              </a:ext>
            </a:extLst>
          </p:cNvPr>
          <p:cNvSpPr txBox="1"/>
          <p:nvPr/>
        </p:nvSpPr>
        <p:spPr>
          <a:xfrm>
            <a:off x="81150" y="1113472"/>
            <a:ext cx="8991600" cy="1477328"/>
          </a:xfrm>
          <a:prstGeom prst="rect">
            <a:avLst/>
          </a:prstGeom>
          <a:solidFill>
            <a:srgbClr val="FFFF00"/>
          </a:solidFill>
          <a:ln w="19050">
            <a:solidFill>
              <a:schemeClr val="tx1"/>
            </a:solidFill>
          </a:ln>
          <a:scene3d>
            <a:camera prst="orthographicFront"/>
            <a:lightRig rig="threePt" dir="t"/>
          </a:scene3d>
          <a:sp3d>
            <a:bevelT/>
          </a:sp3d>
        </p:spPr>
        <p:txBody>
          <a:bodyPr vert="horz" wrap="square" lIns="0" tIns="0" rIns="0" bIns="0" rtlCol="0">
            <a:spAutoFit/>
          </a:bodyPr>
          <a:lstStyle/>
          <a:p>
            <a:pPr marL="355600" indent="-342900">
              <a:lnSpc>
                <a:spcPct val="100000"/>
              </a:lnSpc>
              <a:buFont typeface="Wingdings" panose="05000000000000000000" pitchFamily="2" charset="2"/>
              <a:buChar char="§"/>
              <a:tabLst>
                <a:tab pos="7328534" algn="l"/>
              </a:tabLst>
            </a:pPr>
            <a:r>
              <a:rPr lang="en-US" sz="2400" spc="-114" dirty="0">
                <a:latin typeface="Calibri"/>
                <a:cs typeface="Calibri"/>
              </a:rPr>
              <a:t>II MEF </a:t>
            </a:r>
            <a:r>
              <a:rPr lang="en-US" sz="2400" spc="-114" dirty="0" smtClean="0">
                <a:latin typeface="Calibri"/>
                <a:cs typeface="Calibri"/>
              </a:rPr>
              <a:t>is incorporating the MOC, LOCE and emerging EABO concepts                   within its training and exercises.</a:t>
            </a:r>
          </a:p>
          <a:p>
            <a:pPr marL="355600" indent="-342900">
              <a:lnSpc>
                <a:spcPct val="100000"/>
              </a:lnSpc>
              <a:buFont typeface="Wingdings" panose="05000000000000000000" pitchFamily="2" charset="2"/>
              <a:buChar char="§"/>
              <a:tabLst>
                <a:tab pos="7328534" algn="l"/>
              </a:tabLst>
            </a:pPr>
            <a:r>
              <a:rPr lang="en-US" sz="2400" spc="-114" dirty="0" smtClean="0">
                <a:latin typeface="Calibri"/>
                <a:cs typeface="Calibri"/>
              </a:rPr>
              <a:t>Supporting MCWL experimentation initiatives. </a:t>
            </a:r>
          </a:p>
          <a:p>
            <a:pPr marL="355600" indent="-342900">
              <a:lnSpc>
                <a:spcPct val="100000"/>
              </a:lnSpc>
              <a:buFont typeface="Wingdings" panose="05000000000000000000" pitchFamily="2" charset="2"/>
              <a:buChar char="§"/>
              <a:tabLst>
                <a:tab pos="7328534" algn="l"/>
              </a:tabLst>
            </a:pPr>
            <a:r>
              <a:rPr lang="en-US" sz="2400" spc="-114" dirty="0" smtClean="0">
                <a:latin typeface="Calibri"/>
                <a:cs typeface="Calibri"/>
              </a:rPr>
              <a:t>Providing critical feedback to CMC and other appropriate naval organizations.  </a:t>
            </a:r>
            <a:endParaRPr lang="en-US" sz="2400" spc="-114" dirty="0">
              <a:latin typeface="Calibri"/>
              <a:cs typeface="Calibri"/>
            </a:endParaRPr>
          </a:p>
        </p:txBody>
      </p:sp>
      <p:sp>
        <p:nvSpPr>
          <p:cNvPr id="10" name="object 3"/>
          <p:cNvSpPr txBox="1"/>
          <p:nvPr/>
        </p:nvSpPr>
        <p:spPr>
          <a:xfrm>
            <a:off x="3763930" y="0"/>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12" name="TextBox 11"/>
          <p:cNvSpPr txBox="1"/>
          <p:nvPr/>
        </p:nvSpPr>
        <p:spPr>
          <a:xfrm>
            <a:off x="8610599" y="6629400"/>
            <a:ext cx="381001" cy="215444"/>
          </a:xfrm>
          <a:prstGeom prst="rect">
            <a:avLst/>
          </a:prstGeom>
        </p:spPr>
        <p:txBody>
          <a:bodyPr vert="horz" wrap="square" lIns="0" tIns="0" rIns="0" bIns="0" rtlCol="0">
            <a:spAutoFit/>
          </a:bodyPr>
          <a:lstStyle/>
          <a:p>
            <a:pPr marL="12700" algn="ctr">
              <a:lnSpc>
                <a:spcPct val="100000"/>
              </a:lnSpc>
              <a:tabLst>
                <a:tab pos="7328534" algn="l"/>
              </a:tabLst>
            </a:pPr>
            <a:r>
              <a:rPr lang="en-US" sz="1400" b="1" spc="-114" dirty="0" smtClean="0">
                <a:latin typeface="Calibri"/>
                <a:cs typeface="Calibri"/>
              </a:rPr>
              <a:t>12</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279" t="1859" r="5882" b="2974"/>
          <a:stretch/>
        </p:blipFill>
        <p:spPr>
          <a:xfrm>
            <a:off x="3124200" y="3200400"/>
            <a:ext cx="2667000" cy="2971800"/>
          </a:xfrm>
          <a:prstGeom prst="rect">
            <a:avLst/>
          </a:prstGeom>
          <a:ln w="28575">
            <a:solidFill>
              <a:schemeClr val="tx1"/>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683" y="3200400"/>
            <a:ext cx="2621917" cy="2971800"/>
          </a:xfrm>
          <a:prstGeom prst="rect">
            <a:avLst/>
          </a:prstGeom>
          <a:ln w="19050">
            <a:solidFill>
              <a:schemeClr val="tx1"/>
            </a:solidFill>
          </a:ln>
        </p:spPr>
      </p:pic>
      <p:pic>
        <p:nvPicPr>
          <p:cNvPr id="13" name="Picture 12"/>
          <p:cNvPicPr>
            <a:picLocks noChangeAspect="1"/>
          </p:cNvPicPr>
          <p:nvPr/>
        </p:nvPicPr>
        <p:blipFill rotWithShape="1">
          <a:blip r:embed="rId7"/>
          <a:srcRect l="7217" t="8337" r="13328" b="15280"/>
          <a:stretch/>
        </p:blipFill>
        <p:spPr>
          <a:xfrm>
            <a:off x="6185918" y="3200400"/>
            <a:ext cx="2653282" cy="2971800"/>
          </a:xfrm>
          <a:prstGeom prst="rect">
            <a:avLst/>
          </a:prstGeom>
        </p:spPr>
      </p:pic>
    </p:spTree>
    <p:extLst>
      <p:ext uri="{BB962C8B-B14F-4D97-AF65-F5344CB8AC3E}">
        <p14:creationId xmlns:p14="http://schemas.microsoft.com/office/powerpoint/2010/main" val="789309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228600"/>
            <a:ext cx="9144000" cy="990600"/>
          </a:xfrm>
        </p:spPr>
        <p:txBody>
          <a:bodyPr>
            <a:normAutofit/>
          </a:bodyPr>
          <a:lstStyle/>
          <a:p>
            <a:r>
              <a:rPr lang="en-US" sz="3200" b="1" dirty="0">
                <a:latin typeface="+mn-lt"/>
                <a:cs typeface="Arial" panose="020B0604020202020204" pitchFamily="34" charset="0"/>
              </a:rPr>
              <a:t>Where can you help?</a:t>
            </a:r>
          </a:p>
        </p:txBody>
      </p:sp>
      <p:sp>
        <p:nvSpPr>
          <p:cNvPr id="23555" name="Content Placeholder 3"/>
          <p:cNvSpPr>
            <a:spLocks noGrp="1"/>
          </p:cNvSpPr>
          <p:nvPr>
            <p:ph idx="1"/>
          </p:nvPr>
        </p:nvSpPr>
        <p:spPr>
          <a:xfrm>
            <a:off x="0" y="1219200"/>
            <a:ext cx="9144000" cy="4308872"/>
          </a:xfrm>
        </p:spPr>
        <p:txBody>
          <a:bodyPr/>
          <a:lstStyle/>
          <a:p>
            <a:pPr marL="525780" lvl="1" indent="-342900">
              <a:buFont typeface="Arial" panose="020B0604020202020204" pitchFamily="34" charset="0"/>
              <a:buChar char="•"/>
            </a:pPr>
            <a:r>
              <a:rPr lang="en-US" sz="2400" dirty="0">
                <a:cs typeface="Arial" panose="020B0604020202020204" pitchFamily="34" charset="0"/>
              </a:rPr>
              <a:t>Cost </a:t>
            </a:r>
            <a:r>
              <a:rPr lang="en-US" sz="2400" dirty="0" smtClean="0">
                <a:cs typeface="Arial" panose="020B0604020202020204" pitchFamily="34" charset="0"/>
              </a:rPr>
              <a:t>effective live</a:t>
            </a:r>
            <a:r>
              <a:rPr lang="en-US" sz="2400" dirty="0">
                <a:cs typeface="Arial" panose="020B0604020202020204" pitchFamily="34" charset="0"/>
              </a:rPr>
              <a:t>, </a:t>
            </a:r>
            <a:r>
              <a:rPr lang="en-US" sz="2400" dirty="0" smtClean="0">
                <a:cs typeface="Arial" panose="020B0604020202020204" pitchFamily="34" charset="0"/>
              </a:rPr>
              <a:t>virtual </a:t>
            </a:r>
            <a:r>
              <a:rPr lang="en-US" sz="2400" dirty="0">
                <a:cs typeface="Arial" panose="020B0604020202020204" pitchFamily="34" charset="0"/>
              </a:rPr>
              <a:t>and </a:t>
            </a:r>
            <a:r>
              <a:rPr lang="en-US" sz="2400" dirty="0" smtClean="0">
                <a:cs typeface="Arial" panose="020B0604020202020204" pitchFamily="34" charset="0"/>
              </a:rPr>
              <a:t>constructive training support </a:t>
            </a:r>
            <a:r>
              <a:rPr lang="en-US" sz="2400" dirty="0">
                <a:cs typeface="Arial" panose="020B0604020202020204" pitchFamily="34" charset="0"/>
              </a:rPr>
              <a:t>from the individual Marine to MAGTF </a:t>
            </a:r>
            <a:r>
              <a:rPr lang="en-US" sz="2400" dirty="0" smtClean="0">
                <a:cs typeface="Arial" panose="020B0604020202020204" pitchFamily="34" charset="0"/>
              </a:rPr>
              <a:t>commanders </a:t>
            </a:r>
            <a:endParaRPr lang="en-US" sz="2400" dirty="0">
              <a:cs typeface="Arial" panose="020B0604020202020204" pitchFamily="34" charset="0"/>
            </a:endParaRPr>
          </a:p>
          <a:p>
            <a:pPr marL="525780" lvl="1" indent="-342900">
              <a:buFont typeface="Arial" panose="020B0604020202020204" pitchFamily="34" charset="0"/>
              <a:buChar char="•"/>
            </a:pPr>
            <a:r>
              <a:rPr lang="en-US" sz="2400" dirty="0" smtClean="0">
                <a:cs typeface="Arial" panose="020B0604020202020204" pitchFamily="34" charset="0"/>
              </a:rPr>
              <a:t>Develop/enhance </a:t>
            </a:r>
            <a:r>
              <a:rPr lang="en-US" sz="2400" dirty="0">
                <a:cs typeface="Arial" panose="020B0604020202020204" pitchFamily="34" charset="0"/>
              </a:rPr>
              <a:t>kinetic and non-kinetic capabilities to penetrate </a:t>
            </a:r>
            <a:r>
              <a:rPr lang="en-US" sz="2400" dirty="0" smtClean="0">
                <a:cs typeface="Arial" panose="020B0604020202020204" pitchFamily="34" charset="0"/>
              </a:rPr>
              <a:t>complex </a:t>
            </a:r>
            <a:r>
              <a:rPr lang="en-US" sz="2400" dirty="0">
                <a:cs typeface="Arial" panose="020B0604020202020204" pitchFamily="34" charset="0"/>
              </a:rPr>
              <a:t>A2/AD threats to gain and maintain </a:t>
            </a:r>
            <a:r>
              <a:rPr lang="en-US" sz="2400" dirty="0" smtClean="0">
                <a:cs typeface="Arial" panose="020B0604020202020204" pitchFamily="34" charset="0"/>
              </a:rPr>
              <a:t>access</a:t>
            </a:r>
          </a:p>
          <a:p>
            <a:pPr marL="525780" lvl="1" indent="-342900">
              <a:buFont typeface="Arial" panose="020B0604020202020204" pitchFamily="34" charset="0"/>
              <a:buChar char="•"/>
            </a:pPr>
            <a:r>
              <a:rPr lang="en-US" sz="2400" dirty="0" smtClean="0">
                <a:cs typeface="Arial" panose="020B0604020202020204" pitchFamily="34" charset="0"/>
              </a:rPr>
              <a:t>Develop resiliency within our networks to counter ability of adversaries to signifantly degrade or deny our ability to C2</a:t>
            </a:r>
            <a:endParaRPr lang="en-US" sz="2400" dirty="0">
              <a:cs typeface="Arial" panose="020B0604020202020204" pitchFamily="34" charset="0"/>
            </a:endParaRPr>
          </a:p>
          <a:p>
            <a:pPr marL="525780" lvl="1" indent="-342900">
              <a:buFont typeface="Arial" panose="020B0604020202020204" pitchFamily="34" charset="0"/>
              <a:buChar char="•"/>
            </a:pPr>
            <a:r>
              <a:rPr lang="en-US" sz="2400" dirty="0" smtClean="0">
                <a:cs typeface="Arial" panose="020B0604020202020204" pitchFamily="34" charset="0"/>
              </a:rPr>
              <a:t>Engage </a:t>
            </a:r>
            <a:r>
              <a:rPr lang="en-US" sz="2400" dirty="0">
                <a:cs typeface="Arial" panose="020B0604020202020204" pitchFamily="34" charset="0"/>
              </a:rPr>
              <a:t>in </a:t>
            </a:r>
            <a:r>
              <a:rPr lang="en-US" sz="2400" dirty="0" smtClean="0">
                <a:cs typeface="Arial" panose="020B0604020202020204" pitchFamily="34" charset="0"/>
              </a:rPr>
              <a:t>providing solutions </a:t>
            </a:r>
            <a:r>
              <a:rPr lang="en-US" sz="2400" dirty="0">
                <a:cs typeface="Arial" panose="020B0604020202020204" pitchFamily="34" charset="0"/>
              </a:rPr>
              <a:t>to </a:t>
            </a:r>
            <a:r>
              <a:rPr lang="en-US" sz="2400" dirty="0" smtClean="0">
                <a:cs typeface="Arial" panose="020B0604020202020204" pitchFamily="34" charset="0"/>
              </a:rPr>
              <a:t>distributed </a:t>
            </a:r>
            <a:r>
              <a:rPr lang="en-US" sz="2400" dirty="0">
                <a:cs typeface="Arial" panose="020B0604020202020204" pitchFamily="34" charset="0"/>
              </a:rPr>
              <a:t>C2, fires, mobility, sustainment and force protection </a:t>
            </a:r>
          </a:p>
          <a:p>
            <a:pPr marL="525780" lvl="1" indent="-342900">
              <a:buFont typeface="Arial" panose="020B0604020202020204" pitchFamily="34" charset="0"/>
              <a:buChar char="•"/>
            </a:pPr>
            <a:r>
              <a:rPr lang="en-US" sz="2400" dirty="0" smtClean="0">
                <a:cs typeface="Arial" panose="020B0604020202020204" pitchFamily="34" charset="0"/>
              </a:rPr>
              <a:t>Simplify naval</a:t>
            </a:r>
            <a:r>
              <a:rPr lang="en-US" sz="2400" dirty="0">
                <a:cs typeface="Arial" panose="020B0604020202020204" pitchFamily="34" charset="0"/>
              </a:rPr>
              <a:t>, </a:t>
            </a:r>
            <a:r>
              <a:rPr lang="en-US" sz="2400" dirty="0" smtClean="0">
                <a:cs typeface="Arial" panose="020B0604020202020204" pitchFamily="34" charset="0"/>
              </a:rPr>
              <a:t>joint</a:t>
            </a:r>
            <a:r>
              <a:rPr lang="en-US" sz="2400" dirty="0">
                <a:cs typeface="Arial" panose="020B0604020202020204" pitchFamily="34" charset="0"/>
              </a:rPr>
              <a:t>, </a:t>
            </a:r>
            <a:r>
              <a:rPr lang="en-US" sz="2400" dirty="0" smtClean="0">
                <a:cs typeface="Arial" panose="020B0604020202020204" pitchFamily="34" charset="0"/>
              </a:rPr>
              <a:t>SOF and coalition interoperability </a:t>
            </a:r>
          </a:p>
          <a:p>
            <a:pPr marL="525780" lvl="1" indent="-342900">
              <a:buFont typeface="Arial" panose="020B0604020202020204" pitchFamily="34" charset="0"/>
              <a:buChar char="•"/>
            </a:pPr>
            <a:r>
              <a:rPr lang="en-US" sz="2400" dirty="0" smtClean="0">
                <a:cs typeface="Arial" panose="020B0604020202020204" pitchFamily="34" charset="0"/>
              </a:rPr>
              <a:t>Simplify  integrated ISR architecture </a:t>
            </a:r>
          </a:p>
          <a:p>
            <a:pPr marL="525780" lvl="1" indent="-342900">
              <a:buFont typeface="Arial" panose="020B0604020202020204" pitchFamily="34" charset="0"/>
              <a:buChar char="•"/>
            </a:pPr>
            <a:endParaRPr lang="en-US" sz="2000" dirty="0">
              <a:cs typeface="Arial" panose="020B0604020202020204" pitchFamily="34" charset="0"/>
            </a:endParaRPr>
          </a:p>
          <a:p>
            <a:pPr marL="525780" lvl="1" indent="-342900">
              <a:buFont typeface="Arial" panose="020B0604020202020204" pitchFamily="34" charset="0"/>
              <a:buChar char="•"/>
            </a:pPr>
            <a:endParaRPr lang="en-US" sz="2000" dirty="0"/>
          </a:p>
        </p:txBody>
      </p:sp>
      <p:pic>
        <p:nvPicPr>
          <p:cNvPr id="15" name="Picture 8" descr="I:\Maj Brown\MEF Logo\New MEF Logo.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288" y="26988"/>
            <a:ext cx="823912"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10599" y="6629400"/>
            <a:ext cx="381001" cy="215444"/>
          </a:xfrm>
          <a:prstGeom prst="rect">
            <a:avLst/>
          </a:prstGeom>
        </p:spPr>
        <p:txBody>
          <a:bodyPr vert="horz" wrap="square" lIns="0" tIns="0" rIns="0" bIns="0" rtlCol="0">
            <a:spAutoFit/>
          </a:bodyPr>
          <a:lstStyle/>
          <a:p>
            <a:pPr marL="12700" algn="ctr">
              <a:lnSpc>
                <a:spcPct val="100000"/>
              </a:lnSpc>
              <a:tabLst>
                <a:tab pos="7328534" algn="l"/>
              </a:tabLst>
            </a:pPr>
            <a:r>
              <a:rPr lang="en-US" sz="1400" b="1" spc="-114" dirty="0" smtClean="0">
                <a:latin typeface="Calibri"/>
                <a:cs typeface="Calibri"/>
              </a:rPr>
              <a:t>13</a:t>
            </a:r>
          </a:p>
        </p:txBody>
      </p:sp>
      <p:sp>
        <p:nvSpPr>
          <p:cNvPr id="2" name="Rectangle 1"/>
          <p:cNvSpPr/>
          <p:nvPr/>
        </p:nvSpPr>
        <p:spPr>
          <a:xfrm>
            <a:off x="4026193" y="15673"/>
            <a:ext cx="1099019" cy="276999"/>
          </a:xfrm>
          <a:prstGeom prst="rect">
            <a:avLst/>
          </a:prstGeom>
        </p:spPr>
        <p:txBody>
          <a:bodyPr wrap="none">
            <a:spAutoFit/>
          </a:bodyPr>
          <a:lstStyle/>
          <a:p>
            <a:pPr marL="12700" lvl="0" algn="ctr"/>
            <a:r>
              <a:rPr lang="en-US" sz="1200" b="1" spc="-10" dirty="0">
                <a:solidFill>
                  <a:srgbClr val="008000"/>
                </a:solidFill>
                <a:cs typeface="Calibri"/>
              </a:rPr>
              <a:t>UNCLAS</a:t>
            </a:r>
            <a:r>
              <a:rPr lang="en-US" sz="1200" b="1" spc="-20" dirty="0">
                <a:solidFill>
                  <a:srgbClr val="008000"/>
                </a:solidFill>
                <a:cs typeface="Calibri"/>
              </a:rPr>
              <a:t>S</a:t>
            </a:r>
            <a:r>
              <a:rPr lang="en-US" sz="1200" b="1" spc="-5" dirty="0">
                <a:solidFill>
                  <a:srgbClr val="008000"/>
                </a:solidFill>
                <a:cs typeface="Calibri"/>
              </a:rPr>
              <a:t>IFI</a:t>
            </a:r>
            <a:r>
              <a:rPr lang="en-US" sz="1200" b="1" dirty="0">
                <a:solidFill>
                  <a:srgbClr val="008000"/>
                </a:solidFill>
                <a:cs typeface="Calibri"/>
              </a:rPr>
              <a:t>ED</a:t>
            </a:r>
            <a:endParaRPr lang="en-US" sz="1200" dirty="0">
              <a:solidFill>
                <a:prstClr val="black"/>
              </a:solidFill>
              <a:cs typeface="Calibri"/>
            </a:endParaRPr>
          </a:p>
        </p:txBody>
      </p:sp>
      <p:sp>
        <p:nvSpPr>
          <p:cNvPr id="3" name="Rectangle 2"/>
          <p:cNvSpPr/>
          <p:nvPr/>
        </p:nvSpPr>
        <p:spPr>
          <a:xfrm>
            <a:off x="4022647" y="6604785"/>
            <a:ext cx="1099019" cy="276999"/>
          </a:xfrm>
          <a:prstGeom prst="rect">
            <a:avLst/>
          </a:prstGeom>
        </p:spPr>
        <p:txBody>
          <a:bodyPr wrap="none">
            <a:spAutoFit/>
          </a:bodyPr>
          <a:lstStyle/>
          <a:p>
            <a:pPr marL="12700" lvl="0" algn="ctr"/>
            <a:r>
              <a:rPr lang="en-US" sz="1200" b="1" spc="-10" dirty="0">
                <a:solidFill>
                  <a:srgbClr val="008000"/>
                </a:solidFill>
                <a:cs typeface="Calibri"/>
              </a:rPr>
              <a:t>UNCLAS</a:t>
            </a:r>
            <a:r>
              <a:rPr lang="en-US" sz="1200" b="1" spc="-20" dirty="0">
                <a:solidFill>
                  <a:srgbClr val="008000"/>
                </a:solidFill>
                <a:cs typeface="Calibri"/>
              </a:rPr>
              <a:t>S</a:t>
            </a:r>
            <a:r>
              <a:rPr lang="en-US" sz="1200" b="1" spc="-5" dirty="0">
                <a:solidFill>
                  <a:srgbClr val="008000"/>
                </a:solidFill>
                <a:cs typeface="Calibri"/>
              </a:rPr>
              <a:t>IFI</a:t>
            </a:r>
            <a:r>
              <a:rPr lang="en-US" sz="1200" b="1" dirty="0">
                <a:solidFill>
                  <a:srgbClr val="008000"/>
                </a:solidFill>
                <a:cs typeface="Calibri"/>
              </a:rPr>
              <a:t>ED</a:t>
            </a:r>
            <a:endParaRPr lang="en-US" sz="1200" dirty="0">
              <a:solidFill>
                <a:prstClr val="black"/>
              </a:solidFill>
              <a:cs typeface="Calibri"/>
            </a:endParaRPr>
          </a:p>
        </p:txBody>
      </p:sp>
    </p:spTree>
    <p:extLst>
      <p:ext uri="{BB962C8B-B14F-4D97-AF65-F5344CB8AC3E}">
        <p14:creationId xmlns:p14="http://schemas.microsoft.com/office/powerpoint/2010/main" val="972157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26000" y="1008530"/>
            <a:ext cx="4191002" cy="5618794"/>
          </a:xfrm>
          <a:prstGeom prst="rect">
            <a:avLst/>
          </a:prstGeom>
          <a:noFill/>
        </p:spPr>
        <p:txBody>
          <a:bodyPr wrap="square" lIns="78053" tIns="39027" rIns="78053" bIns="39027" rtlCol="0">
            <a:spAutoFit/>
          </a:bodyPr>
          <a:lstStyle/>
          <a:p>
            <a:r>
              <a:rPr lang="en-US" sz="2000" b="1" dirty="0">
                <a:latin typeface="Calibri" panose="020F0502020204030204" pitchFamily="34" charset="0"/>
                <a:cs typeface="Calibri" panose="020F0502020204030204" pitchFamily="34" charset="0"/>
              </a:rPr>
              <a:t>Operational Excellence</a:t>
            </a:r>
          </a:p>
          <a:p>
            <a:pPr marL="243916" indent="-243916">
              <a:buFontTx/>
              <a:buChar char="-"/>
            </a:pPr>
            <a:r>
              <a:rPr lang="en-US" sz="2000" dirty="0">
                <a:solidFill>
                  <a:prstClr val="black"/>
                </a:solidFill>
                <a:latin typeface="Calibri" panose="020F0502020204030204" pitchFamily="34" charset="0"/>
                <a:cs typeface="Calibri" panose="020F0502020204030204" pitchFamily="34" charset="0"/>
              </a:rPr>
              <a:t>Mission Focused</a:t>
            </a:r>
            <a:endParaRPr lang="en-US" sz="2000" b="1" dirty="0">
              <a:latin typeface="Calibri" panose="020F0502020204030204" pitchFamily="34" charset="0"/>
              <a:cs typeface="Calibri" panose="020F0502020204030204" pitchFamily="34" charset="0"/>
            </a:endParaRPr>
          </a:p>
          <a:p>
            <a:pPr marL="243916" indent="-243916">
              <a:buFontTx/>
              <a:buChar char="-"/>
            </a:pPr>
            <a:r>
              <a:rPr lang="en-US" sz="2000" dirty="0">
                <a:latin typeface="Calibri" panose="020F0502020204030204" pitchFamily="34" charset="0"/>
                <a:cs typeface="Calibri" panose="020F0502020204030204" pitchFamily="34" charset="0"/>
              </a:rPr>
              <a:t>Lethal, Relevant, Professional</a:t>
            </a:r>
          </a:p>
          <a:p>
            <a:pPr marL="243916" indent="-243916">
              <a:buFontTx/>
              <a:buChar char="-"/>
            </a:pPr>
            <a:r>
              <a:rPr lang="en-US" sz="2000" dirty="0">
                <a:latin typeface="Calibri" panose="020F0502020204030204" pitchFamily="34" charset="0"/>
                <a:cs typeface="Calibri" panose="020F0502020204030204" pitchFamily="34" charset="0"/>
              </a:rPr>
              <a:t>You Can Count on Us</a:t>
            </a:r>
          </a:p>
          <a:p>
            <a:r>
              <a:rPr lang="en-US" sz="2000" b="1" dirty="0">
                <a:latin typeface="Calibri" panose="020F0502020204030204" pitchFamily="34" charset="0"/>
                <a:cs typeface="Calibri" panose="020F0502020204030204" pitchFamily="34" charset="0"/>
              </a:rPr>
              <a:t>Readiness</a:t>
            </a:r>
          </a:p>
          <a:p>
            <a:pPr marL="243916" indent="-243916">
              <a:buFontTx/>
              <a:buChar char="-"/>
            </a:pPr>
            <a:r>
              <a:rPr lang="en-US" sz="2000" dirty="0">
                <a:latin typeface="Calibri" panose="020F0502020204030204" pitchFamily="34" charset="0"/>
                <a:cs typeface="Calibri" panose="020F0502020204030204" pitchFamily="34" charset="0"/>
              </a:rPr>
              <a:t>Ready Marines/Sailors</a:t>
            </a:r>
          </a:p>
          <a:p>
            <a:pPr marL="243916" indent="-243916">
              <a:buFontTx/>
              <a:buChar char="-"/>
            </a:pPr>
            <a:r>
              <a:rPr lang="en-US" sz="2000" dirty="0">
                <a:latin typeface="Calibri" panose="020F0502020204030204" pitchFamily="34" charset="0"/>
                <a:cs typeface="Calibri" panose="020F0502020204030204" pitchFamily="34" charset="0"/>
              </a:rPr>
              <a:t>Ready Machines</a:t>
            </a:r>
          </a:p>
          <a:p>
            <a:pPr marL="243916" indent="-243916">
              <a:buFontTx/>
              <a:buChar char="-"/>
            </a:pPr>
            <a:r>
              <a:rPr lang="en-US" sz="2000" dirty="0">
                <a:latin typeface="Calibri" panose="020F0502020204030204" pitchFamily="34" charset="0"/>
                <a:cs typeface="Calibri" panose="020F0502020204030204" pitchFamily="34" charset="0"/>
              </a:rPr>
              <a:t>Ready Families</a:t>
            </a:r>
          </a:p>
          <a:p>
            <a:r>
              <a:rPr lang="en-US" sz="2000" b="1" dirty="0">
                <a:latin typeface="Calibri" panose="020F0502020204030204" pitchFamily="34" charset="0"/>
                <a:cs typeface="Calibri" panose="020F0502020204030204" pitchFamily="34" charset="0"/>
              </a:rPr>
              <a:t>Standards</a:t>
            </a:r>
          </a:p>
          <a:p>
            <a:pPr marL="243916" indent="-243916">
              <a:buFontTx/>
              <a:buChar char="-"/>
            </a:pPr>
            <a:r>
              <a:rPr lang="en-US" sz="2000" dirty="0">
                <a:latin typeface="Calibri" panose="020F0502020204030204" pitchFamily="34" charset="0"/>
                <a:cs typeface="Calibri" panose="020F0502020204030204" pitchFamily="34" charset="0"/>
              </a:rPr>
              <a:t>Marines/Sailors First</a:t>
            </a:r>
          </a:p>
          <a:p>
            <a:pPr marL="243916" indent="-243916">
              <a:buFontTx/>
              <a:buChar char="-"/>
            </a:pPr>
            <a:r>
              <a:rPr lang="en-US" sz="2000" dirty="0">
                <a:latin typeface="Calibri" panose="020F0502020204030204" pitchFamily="34" charset="0"/>
                <a:cs typeface="Calibri" panose="020F0502020204030204" pitchFamily="34" charset="0"/>
              </a:rPr>
              <a:t>MOS Proficiency Always</a:t>
            </a:r>
          </a:p>
          <a:p>
            <a:pPr marL="243916" indent="-243916">
              <a:buFontTx/>
              <a:buChar char="-"/>
            </a:pPr>
            <a:r>
              <a:rPr lang="en-US" sz="2000" dirty="0">
                <a:latin typeface="Calibri" panose="020F0502020204030204" pitchFamily="34" charset="0"/>
                <a:cs typeface="Calibri" panose="020F0502020204030204" pitchFamily="34" charset="0"/>
              </a:rPr>
              <a:t>Protect What You’ve Earned</a:t>
            </a:r>
          </a:p>
          <a:p>
            <a:r>
              <a:rPr lang="en-US" sz="2000" b="1" dirty="0">
                <a:latin typeface="Calibri" panose="020F0502020204030204" pitchFamily="34" charset="0"/>
                <a:cs typeface="Calibri" panose="020F0502020204030204" pitchFamily="34" charset="0"/>
              </a:rPr>
              <a:t>Dignity &amp; Respect</a:t>
            </a:r>
          </a:p>
          <a:p>
            <a:pPr marL="243916" indent="-243916">
              <a:buFontTx/>
              <a:buChar char="-"/>
            </a:pPr>
            <a:r>
              <a:rPr lang="en-US" sz="2000" dirty="0">
                <a:latin typeface="Calibri" panose="020F0502020204030204" pitchFamily="34" charset="0"/>
                <a:cs typeface="Calibri" panose="020F0502020204030204" pitchFamily="34" charset="0"/>
              </a:rPr>
              <a:t>We All Earned our Eagle, Globe &amp; Anchor</a:t>
            </a:r>
          </a:p>
          <a:p>
            <a:pPr marL="243916" indent="-243916">
              <a:buFontTx/>
              <a:buChar char="-"/>
            </a:pPr>
            <a:r>
              <a:rPr lang="en-US" sz="2000" dirty="0">
                <a:latin typeface="Calibri" panose="020F0502020204030204" pitchFamily="34" charset="0"/>
                <a:cs typeface="Calibri" panose="020F0502020204030204" pitchFamily="34" charset="0"/>
              </a:rPr>
              <a:t>Golden Rule</a:t>
            </a:r>
          </a:p>
          <a:p>
            <a:pPr marL="243916" indent="-243916">
              <a:buFontTx/>
              <a:buChar char="-"/>
            </a:pPr>
            <a:r>
              <a:rPr lang="en-US" sz="2000" dirty="0">
                <a:solidFill>
                  <a:prstClr val="black"/>
                </a:solidFill>
                <a:latin typeface="Calibri" panose="020F0502020204030204" pitchFamily="34" charset="0"/>
                <a:cs typeface="Calibri" panose="020F0502020204030204" pitchFamily="34" charset="0"/>
              </a:rPr>
              <a:t>Core Values</a:t>
            </a:r>
            <a:endParaRPr lang="en-US" sz="2000" dirty="0">
              <a:latin typeface="Calibri" panose="020F0502020204030204" pitchFamily="34" charset="0"/>
              <a:cs typeface="Calibri" panose="020F0502020204030204" pitchFamily="34" charset="0"/>
            </a:endParaRPr>
          </a:p>
          <a:p>
            <a:pPr marL="243916" indent="-243916">
              <a:buFontTx/>
              <a:buChar char="-"/>
            </a:pPr>
            <a:r>
              <a:rPr lang="en-US" sz="2000" dirty="0">
                <a:latin typeface="Calibri" panose="020F0502020204030204" pitchFamily="34" charset="0"/>
                <a:cs typeface="Calibri" panose="020F0502020204030204" pitchFamily="34" charset="0"/>
              </a:rPr>
              <a:t>One Team, One Fight</a:t>
            </a:r>
          </a:p>
        </p:txBody>
      </p:sp>
      <p:sp>
        <p:nvSpPr>
          <p:cNvPr id="6" name="Slide Number Placeholder 7"/>
          <p:cNvSpPr txBox="1">
            <a:spLocks/>
          </p:cNvSpPr>
          <p:nvPr/>
        </p:nvSpPr>
        <p:spPr bwMode="auto">
          <a:xfrm>
            <a:off x="3778250" y="6589059"/>
            <a:ext cx="1587500" cy="26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053" tIns="39027" rIns="78053" bIns="3902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000" b="1" dirty="0">
                <a:solidFill>
                  <a:srgbClr val="008000"/>
                </a:solidFill>
                <a:latin typeface="Calibri" pitchFamily="34" charset="0"/>
                <a:cs typeface="Calibri" pitchFamily="34" charset="0"/>
              </a:rPr>
              <a:t>UNCLASSIFIED</a:t>
            </a:r>
          </a:p>
        </p:txBody>
      </p:sp>
      <p:sp>
        <p:nvSpPr>
          <p:cNvPr id="7" name="Slide Number Placeholder 7"/>
          <p:cNvSpPr txBox="1">
            <a:spLocks/>
          </p:cNvSpPr>
          <p:nvPr/>
        </p:nvSpPr>
        <p:spPr bwMode="auto">
          <a:xfrm>
            <a:off x="3778250" y="-11022"/>
            <a:ext cx="1587500" cy="26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053" tIns="39027" rIns="78053" bIns="3902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000" b="1" dirty="0">
                <a:solidFill>
                  <a:srgbClr val="008000"/>
                </a:solidFill>
                <a:latin typeface="Calibri" pitchFamily="34" charset="0"/>
                <a:cs typeface="Calibri" pitchFamily="34" charset="0"/>
              </a:rPr>
              <a:t>UNCLASSIFIED</a:t>
            </a:r>
          </a:p>
        </p:txBody>
      </p:sp>
      <p:grpSp>
        <p:nvGrpSpPr>
          <p:cNvPr id="8" name="Group 7"/>
          <p:cNvGrpSpPr/>
          <p:nvPr/>
        </p:nvGrpSpPr>
        <p:grpSpPr>
          <a:xfrm>
            <a:off x="190500" y="1748118"/>
            <a:ext cx="4299185" cy="3974762"/>
            <a:chOff x="1851378" y="1981200"/>
            <a:chExt cx="5159022" cy="3352800"/>
          </a:xfrm>
        </p:grpSpPr>
        <p:sp>
          <p:nvSpPr>
            <p:cNvPr id="9" name="Isosceles Triangle 8"/>
            <p:cNvSpPr/>
            <p:nvPr/>
          </p:nvSpPr>
          <p:spPr>
            <a:xfrm>
              <a:off x="3200400" y="1981200"/>
              <a:ext cx="2590800" cy="1676400"/>
            </a:xfrm>
            <a:prstGeom prst="triangle">
              <a:avLst>
                <a:gd name="adj" fmla="val 521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725898" y="2996028"/>
              <a:ext cx="1554480" cy="519233"/>
            </a:xfrm>
            <a:prstGeom prst="rect">
              <a:avLst/>
            </a:prstGeom>
          </p:spPr>
          <p:txBody>
            <a:bodyPr vert="horz" wrap="square" lIns="0" tIns="0" rIns="0" bIns="0" rtlCol="0">
              <a:spAutoFit/>
            </a:bodyPr>
            <a:lstStyle/>
            <a:p>
              <a:pPr marL="10841" algn="ctr">
                <a:tabLst>
                  <a:tab pos="6255637" algn="l"/>
                </a:tabLst>
              </a:pPr>
              <a:r>
                <a:rPr lang="en-US" sz="2000" b="1" spc="-97" dirty="0">
                  <a:solidFill>
                    <a:schemeClr val="bg1"/>
                  </a:solidFill>
                  <a:latin typeface="Calibri"/>
                  <a:cs typeface="Calibri"/>
                </a:rPr>
                <a:t>Operational </a:t>
              </a:r>
            </a:p>
            <a:p>
              <a:pPr marL="10841" algn="ctr">
                <a:tabLst>
                  <a:tab pos="6255637" algn="l"/>
                </a:tabLst>
              </a:pPr>
              <a:r>
                <a:rPr lang="en-US" sz="2000" b="1" spc="-97" dirty="0">
                  <a:solidFill>
                    <a:schemeClr val="bg1"/>
                  </a:solidFill>
                  <a:latin typeface="Calibri"/>
                  <a:cs typeface="Calibri"/>
                </a:rPr>
                <a:t>Excellence </a:t>
              </a:r>
            </a:p>
          </p:txBody>
        </p:sp>
        <p:sp>
          <p:nvSpPr>
            <p:cNvPr id="11" name="Isosceles Triangle 10"/>
            <p:cNvSpPr/>
            <p:nvPr/>
          </p:nvSpPr>
          <p:spPr>
            <a:xfrm rot="10800000">
              <a:off x="3200400" y="3657600"/>
              <a:ext cx="2590800" cy="1676400"/>
            </a:xfrm>
            <a:prstGeom prst="triangle">
              <a:avLst>
                <a:gd name="adj" fmla="val 521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725898" y="3962400"/>
              <a:ext cx="1371600" cy="259617"/>
            </a:xfrm>
            <a:prstGeom prst="rect">
              <a:avLst/>
            </a:prstGeom>
          </p:spPr>
          <p:txBody>
            <a:bodyPr vert="horz" wrap="square" lIns="0" tIns="0" rIns="0" bIns="0" rtlCol="0">
              <a:spAutoFit/>
            </a:bodyPr>
            <a:lstStyle/>
            <a:p>
              <a:pPr marL="10841" algn="ctr">
                <a:tabLst>
                  <a:tab pos="6255637" algn="l"/>
                </a:tabLst>
              </a:pPr>
              <a:r>
                <a:rPr lang="en-US" sz="2000" b="1" spc="-97" dirty="0">
                  <a:solidFill>
                    <a:schemeClr val="bg1"/>
                  </a:solidFill>
                  <a:latin typeface="Calibri"/>
                  <a:cs typeface="Calibri"/>
                </a:rPr>
                <a:t>Readiness</a:t>
              </a:r>
              <a:r>
                <a:rPr lang="en-US" sz="2000" b="1" spc="-97" dirty="0">
                  <a:latin typeface="Calibri"/>
                  <a:cs typeface="Calibri"/>
                </a:rPr>
                <a:t> </a:t>
              </a:r>
            </a:p>
          </p:txBody>
        </p:sp>
        <p:sp>
          <p:nvSpPr>
            <p:cNvPr id="13" name="Isosceles Triangle 12"/>
            <p:cNvSpPr/>
            <p:nvPr/>
          </p:nvSpPr>
          <p:spPr>
            <a:xfrm>
              <a:off x="4419600" y="3657600"/>
              <a:ext cx="2590800" cy="1676400"/>
            </a:xfrm>
            <a:prstGeom prst="triangle">
              <a:avLst>
                <a:gd name="adj" fmla="val 5217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029200" y="4343400"/>
              <a:ext cx="1371600" cy="778849"/>
            </a:xfrm>
            <a:prstGeom prst="rect">
              <a:avLst/>
            </a:prstGeom>
          </p:spPr>
          <p:txBody>
            <a:bodyPr vert="horz" wrap="square" lIns="0" tIns="0" rIns="0" bIns="0" rtlCol="0">
              <a:spAutoFit/>
            </a:bodyPr>
            <a:lstStyle/>
            <a:p>
              <a:pPr marL="10841" algn="ctr">
                <a:tabLst>
                  <a:tab pos="6255637" algn="l"/>
                </a:tabLst>
              </a:pPr>
              <a:r>
                <a:rPr lang="en-US" sz="2000" b="1" spc="-97" dirty="0">
                  <a:solidFill>
                    <a:schemeClr val="bg1"/>
                  </a:solidFill>
                  <a:latin typeface="Calibri"/>
                  <a:cs typeface="Calibri"/>
                </a:rPr>
                <a:t>Dignity</a:t>
              </a:r>
            </a:p>
            <a:p>
              <a:pPr marL="10841" algn="ctr">
                <a:tabLst>
                  <a:tab pos="6255637" algn="l"/>
                </a:tabLst>
              </a:pPr>
              <a:r>
                <a:rPr lang="en-US" sz="2000" b="1" spc="-97" dirty="0">
                  <a:solidFill>
                    <a:schemeClr val="bg1"/>
                  </a:solidFill>
                  <a:latin typeface="Calibri"/>
                  <a:cs typeface="Calibri"/>
                </a:rPr>
                <a:t>&amp;</a:t>
              </a:r>
            </a:p>
            <a:p>
              <a:pPr marL="10841" algn="ctr">
                <a:tabLst>
                  <a:tab pos="6255637" algn="l"/>
                </a:tabLst>
              </a:pPr>
              <a:r>
                <a:rPr lang="en-US" sz="2000" b="1" spc="-97" dirty="0">
                  <a:solidFill>
                    <a:schemeClr val="bg1"/>
                  </a:solidFill>
                  <a:latin typeface="Calibri"/>
                  <a:cs typeface="Calibri"/>
                </a:rPr>
                <a:t>Respect </a:t>
              </a:r>
            </a:p>
          </p:txBody>
        </p:sp>
        <p:sp>
          <p:nvSpPr>
            <p:cNvPr id="15" name="Isosceles Triangle 14"/>
            <p:cNvSpPr/>
            <p:nvPr/>
          </p:nvSpPr>
          <p:spPr>
            <a:xfrm>
              <a:off x="1851378" y="3657600"/>
              <a:ext cx="2590800" cy="1676400"/>
            </a:xfrm>
            <a:prstGeom prst="triangle">
              <a:avLst>
                <a:gd name="adj" fmla="val 5217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54298" y="4572000"/>
              <a:ext cx="1371600" cy="259617"/>
            </a:xfrm>
            <a:prstGeom prst="rect">
              <a:avLst/>
            </a:prstGeom>
          </p:spPr>
          <p:txBody>
            <a:bodyPr vert="horz" wrap="square" lIns="0" tIns="0" rIns="0" bIns="0" rtlCol="0">
              <a:spAutoFit/>
            </a:bodyPr>
            <a:lstStyle/>
            <a:p>
              <a:pPr marL="10841" algn="ctr">
                <a:tabLst>
                  <a:tab pos="6255637" algn="l"/>
                </a:tabLst>
              </a:pPr>
              <a:r>
                <a:rPr lang="en-US" sz="2000" b="1" spc="-97" dirty="0">
                  <a:solidFill>
                    <a:schemeClr val="bg1"/>
                  </a:solidFill>
                  <a:latin typeface="Calibri"/>
                  <a:cs typeface="Calibri"/>
                </a:rPr>
                <a:t>Standards </a:t>
              </a:r>
            </a:p>
          </p:txBody>
        </p:sp>
      </p:grpSp>
      <p:sp>
        <p:nvSpPr>
          <p:cNvPr id="17" name="Title 2"/>
          <p:cNvSpPr txBox="1">
            <a:spLocks/>
          </p:cNvSpPr>
          <p:nvPr/>
        </p:nvSpPr>
        <p:spPr>
          <a:xfrm>
            <a:off x="0" y="228600"/>
            <a:ext cx="9144000" cy="990600"/>
          </a:xfrm>
          <a:prstGeom prst="rect">
            <a:avLst/>
          </a:prstGeom>
        </p:spPr>
        <p:txBody>
          <a:bodyPr>
            <a:normAutofit/>
          </a:bodyPr>
          <a:lstStyle>
            <a:lvl1pPr>
              <a:defRPr>
                <a:latin typeface="+mj-lt"/>
                <a:ea typeface="+mj-ea"/>
                <a:cs typeface="+mj-cs"/>
              </a:defRPr>
            </a:lvl1pPr>
          </a:lstStyle>
          <a:p>
            <a:pPr algn="ctr"/>
            <a:r>
              <a:rPr lang="en-US" sz="3200" b="1" kern="0" dirty="0" smtClean="0">
                <a:solidFill>
                  <a:sysClr val="windowText" lastClr="000000"/>
                </a:solidFill>
                <a:latin typeface="+mn-lt"/>
                <a:cs typeface="Arial" panose="020B0604020202020204" pitchFamily="34" charset="0"/>
              </a:rPr>
              <a:t>What Matters to Us</a:t>
            </a:r>
            <a:endParaRPr lang="en-US" sz="3200" b="1" kern="0" dirty="0">
              <a:solidFill>
                <a:sysClr val="windowText" lastClr="000000"/>
              </a:solidFill>
              <a:latin typeface="+mn-lt"/>
              <a:cs typeface="Arial" panose="020B0604020202020204" pitchFamily="34" charset="0"/>
            </a:endParaRPr>
          </a:p>
        </p:txBody>
      </p:sp>
      <p:sp>
        <p:nvSpPr>
          <p:cNvPr id="18" name="TextBox 17"/>
          <p:cNvSpPr txBox="1"/>
          <p:nvPr/>
        </p:nvSpPr>
        <p:spPr>
          <a:xfrm>
            <a:off x="8610599" y="6629400"/>
            <a:ext cx="381001" cy="215444"/>
          </a:xfrm>
          <a:prstGeom prst="rect">
            <a:avLst/>
          </a:prstGeom>
        </p:spPr>
        <p:txBody>
          <a:bodyPr vert="horz" wrap="square" lIns="0" tIns="0" rIns="0" bIns="0" rtlCol="0">
            <a:spAutoFit/>
          </a:bodyPr>
          <a:lstStyle/>
          <a:p>
            <a:pPr marL="12700" algn="ctr">
              <a:lnSpc>
                <a:spcPct val="100000"/>
              </a:lnSpc>
              <a:tabLst>
                <a:tab pos="7328534" algn="l"/>
              </a:tabLst>
            </a:pPr>
            <a:r>
              <a:rPr lang="en-US" sz="1400" b="1" spc="-114" dirty="0" smtClean="0">
                <a:latin typeface="Calibri"/>
                <a:cs typeface="Calibri"/>
              </a:rPr>
              <a:t>14</a:t>
            </a:r>
          </a:p>
        </p:txBody>
      </p:sp>
    </p:spTree>
    <p:extLst>
      <p:ext uri="{BB962C8B-B14F-4D97-AF65-F5344CB8AC3E}">
        <p14:creationId xmlns:p14="http://schemas.microsoft.com/office/powerpoint/2010/main" val="3172435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352800"/>
            <a:ext cx="6333997" cy="615553"/>
          </a:xfrm>
        </p:spPr>
        <p:txBody>
          <a:bodyPr/>
          <a:lstStyle/>
          <a:p>
            <a:pPr algn="ctr"/>
            <a:r>
              <a:rPr lang="en-US" sz="4000" dirty="0">
                <a:latin typeface="+mj-lt"/>
                <a:cs typeface="Arial" panose="020B0604020202020204" pitchFamily="34" charset="0"/>
              </a:rPr>
              <a:t>Questions</a:t>
            </a:r>
          </a:p>
        </p:txBody>
      </p:sp>
      <p:sp>
        <p:nvSpPr>
          <p:cNvPr id="5" name="object 3"/>
          <p:cNvSpPr txBox="1"/>
          <p:nvPr/>
        </p:nvSpPr>
        <p:spPr>
          <a:xfrm>
            <a:off x="3764660" y="17306"/>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6" name="object 3"/>
          <p:cNvSpPr txBox="1"/>
          <p:nvPr/>
        </p:nvSpPr>
        <p:spPr>
          <a:xfrm>
            <a:off x="3786964" y="6651493"/>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8" name="TextBox 7"/>
          <p:cNvSpPr txBox="1"/>
          <p:nvPr/>
        </p:nvSpPr>
        <p:spPr>
          <a:xfrm>
            <a:off x="8610599" y="6629400"/>
            <a:ext cx="381001" cy="215444"/>
          </a:xfrm>
          <a:prstGeom prst="rect">
            <a:avLst/>
          </a:prstGeom>
        </p:spPr>
        <p:txBody>
          <a:bodyPr vert="horz" wrap="square" lIns="0" tIns="0" rIns="0" bIns="0" rtlCol="0">
            <a:spAutoFit/>
          </a:bodyPr>
          <a:lstStyle/>
          <a:p>
            <a:pPr marL="12700" algn="ctr">
              <a:lnSpc>
                <a:spcPct val="100000"/>
              </a:lnSpc>
              <a:tabLst>
                <a:tab pos="7328534" algn="l"/>
              </a:tabLst>
            </a:pPr>
            <a:r>
              <a:rPr lang="en-US" sz="1400" b="1" spc="-114" dirty="0" smtClean="0">
                <a:latin typeface="Calibri"/>
                <a:cs typeface="Calibri"/>
              </a:rPr>
              <a:t>15</a:t>
            </a:r>
          </a:p>
        </p:txBody>
      </p:sp>
    </p:spTree>
    <p:extLst>
      <p:ext uri="{BB962C8B-B14F-4D97-AF65-F5344CB8AC3E}">
        <p14:creationId xmlns:p14="http://schemas.microsoft.com/office/powerpoint/2010/main" val="1906191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001" y="228600"/>
            <a:ext cx="6333997" cy="492443"/>
          </a:xfrm>
        </p:spPr>
        <p:txBody>
          <a:bodyPr/>
          <a:lstStyle/>
          <a:p>
            <a:pPr algn="ctr"/>
            <a:r>
              <a:rPr lang="en-US" dirty="0">
                <a:latin typeface="+mj-lt"/>
                <a:cs typeface="Arial" panose="020B0604020202020204" pitchFamily="34" charset="0"/>
              </a:rPr>
              <a:t>Purpose / Agenda</a:t>
            </a:r>
          </a:p>
        </p:txBody>
      </p:sp>
      <p:sp>
        <p:nvSpPr>
          <p:cNvPr id="7" name="Content Placeholder 2"/>
          <p:cNvSpPr>
            <a:spLocks noGrp="1"/>
          </p:cNvSpPr>
          <p:nvPr>
            <p:ph idx="4294967295"/>
          </p:nvPr>
        </p:nvSpPr>
        <p:spPr>
          <a:xfrm>
            <a:off x="5029200" y="1395350"/>
            <a:ext cx="4114800" cy="5232202"/>
          </a:xfrm>
          <a:prstGeom prst="rect">
            <a:avLst/>
          </a:prstGeom>
        </p:spPr>
        <p:txBody>
          <a:bodyPr/>
          <a:lstStyle/>
          <a:p>
            <a:r>
              <a:rPr lang="en-US" sz="2000" b="1" u="sng" dirty="0">
                <a:latin typeface="+mj-lt"/>
                <a:cs typeface="Arial" panose="020B0604020202020204" pitchFamily="34" charset="0"/>
              </a:rPr>
              <a:t>Agenda</a:t>
            </a:r>
            <a:r>
              <a:rPr lang="en-US" sz="2000" u="sng" dirty="0">
                <a:latin typeface="+mj-lt"/>
                <a:cs typeface="Arial" panose="020B0604020202020204" pitchFamily="34" charset="0"/>
              </a:rPr>
              <a:t>:</a:t>
            </a:r>
          </a:p>
          <a:p>
            <a:pPr marL="342900" indent="-342900">
              <a:buFont typeface="Arial" panose="020B0604020202020204" pitchFamily="34" charset="0"/>
              <a:buChar char="•"/>
            </a:pPr>
            <a:r>
              <a:rPr lang="en-US" sz="2000" dirty="0">
                <a:latin typeface="+mj-lt"/>
                <a:cs typeface="Arial" panose="020B0604020202020204" pitchFamily="34" charset="0"/>
              </a:rPr>
              <a:t>II MEF </a:t>
            </a:r>
            <a:r>
              <a:rPr lang="en-US" sz="2000" dirty="0" smtClean="0">
                <a:latin typeface="+mj-lt"/>
                <a:cs typeface="Arial" panose="020B0604020202020204" pitchFamily="34" charset="0"/>
              </a:rPr>
              <a:t>Overview</a:t>
            </a:r>
          </a:p>
          <a:p>
            <a:pPr marL="800100" lvl="1" indent="-342900">
              <a:buFont typeface="Arial" panose="020B0604020202020204" pitchFamily="34" charset="0"/>
              <a:buChar char="•"/>
            </a:pPr>
            <a:r>
              <a:rPr lang="en-US" sz="2000" dirty="0" smtClean="0">
                <a:latin typeface="+mj-lt"/>
                <a:cs typeface="Arial" panose="020B0604020202020204" pitchFamily="34" charset="0"/>
              </a:rPr>
              <a:t>Mission</a:t>
            </a:r>
          </a:p>
          <a:p>
            <a:pPr marL="800100" lvl="1" indent="-342900">
              <a:buFont typeface="Arial" panose="020B0604020202020204" pitchFamily="34" charset="0"/>
              <a:buChar char="•"/>
            </a:pPr>
            <a:r>
              <a:rPr lang="en-US" sz="2000" dirty="0" smtClean="0">
                <a:latin typeface="+mj-lt"/>
                <a:cs typeface="Arial" panose="020B0604020202020204" pitchFamily="34" charset="0"/>
              </a:rPr>
              <a:t>Task Organization</a:t>
            </a:r>
          </a:p>
          <a:p>
            <a:pPr marL="800100" lvl="1" indent="-342900">
              <a:buFont typeface="Arial" panose="020B0604020202020204" pitchFamily="34" charset="0"/>
              <a:buChar char="•"/>
            </a:pPr>
            <a:r>
              <a:rPr lang="en-US" sz="2000" dirty="0" smtClean="0">
                <a:latin typeface="+mj-lt"/>
                <a:cs typeface="Arial" panose="020B0604020202020204" pitchFamily="34" charset="0"/>
              </a:rPr>
              <a:t>MAGTF Across the ROMO</a:t>
            </a:r>
          </a:p>
          <a:p>
            <a:pPr marL="800100" lvl="1" indent="-342900">
              <a:buFont typeface="Arial" panose="020B0604020202020204" pitchFamily="34" charset="0"/>
              <a:buChar char="•"/>
            </a:pPr>
            <a:r>
              <a:rPr lang="en-US" sz="2000" dirty="0" smtClean="0">
                <a:latin typeface="+mj-lt"/>
                <a:cs typeface="Arial" panose="020B0604020202020204" pitchFamily="34" charset="0"/>
              </a:rPr>
              <a:t>Global Engagement</a:t>
            </a:r>
          </a:p>
          <a:p>
            <a:pPr marL="800100" lvl="1" indent="-342900">
              <a:buFont typeface="Arial" panose="020B0604020202020204" pitchFamily="34" charset="0"/>
              <a:buChar char="•"/>
            </a:pPr>
            <a:r>
              <a:rPr lang="en-US" sz="2000" dirty="0" smtClean="0">
                <a:latin typeface="+mj-lt"/>
                <a:cs typeface="Arial" panose="020B0604020202020204" pitchFamily="34" charset="0"/>
              </a:rPr>
              <a:t>MEB and MEU Operations</a:t>
            </a:r>
          </a:p>
          <a:p>
            <a:pPr marL="800100" lvl="1" indent="-342900">
              <a:buFont typeface="Arial" panose="020B0604020202020204" pitchFamily="34" charset="0"/>
              <a:buChar char="•"/>
            </a:pPr>
            <a:r>
              <a:rPr lang="en-US" sz="2000" dirty="0" smtClean="0">
                <a:latin typeface="+mj-lt"/>
                <a:cs typeface="Arial" panose="020B0604020202020204" pitchFamily="34" charset="0"/>
              </a:rPr>
              <a:t>Current and Future</a:t>
            </a:r>
          </a:p>
          <a:p>
            <a:pPr marL="342900" indent="-342900">
              <a:buFont typeface="Arial" panose="020B0604020202020204" pitchFamily="34" charset="0"/>
              <a:buChar char="•"/>
            </a:pPr>
            <a:r>
              <a:rPr lang="en-US" sz="2000" dirty="0" smtClean="0">
                <a:latin typeface="+mj-lt"/>
                <a:cs typeface="Arial" panose="020B0604020202020204" pitchFamily="34" charset="0"/>
              </a:rPr>
              <a:t>Operational Challenges</a:t>
            </a:r>
          </a:p>
          <a:p>
            <a:pPr marL="342900" indent="-342900">
              <a:buFont typeface="Arial" panose="020B0604020202020204" pitchFamily="34" charset="0"/>
              <a:buChar char="•"/>
            </a:pPr>
            <a:r>
              <a:rPr lang="en-US" sz="2000" dirty="0" smtClean="0">
                <a:latin typeface="+mj-lt"/>
                <a:cs typeface="Arial" panose="020B0604020202020204" pitchFamily="34" charset="0"/>
              </a:rPr>
              <a:t>Conceptual Engagement</a:t>
            </a:r>
          </a:p>
          <a:p>
            <a:pPr marL="342900" indent="-342900">
              <a:buFont typeface="Arial" panose="020B0604020202020204" pitchFamily="34" charset="0"/>
              <a:buChar char="•"/>
            </a:pPr>
            <a:r>
              <a:rPr lang="en-US" sz="2000" dirty="0" smtClean="0">
                <a:latin typeface="+mj-lt"/>
                <a:cs typeface="Arial" panose="020B0604020202020204" pitchFamily="34" charset="0"/>
              </a:rPr>
              <a:t>Where Can You Help</a:t>
            </a:r>
          </a:p>
          <a:p>
            <a:pPr marL="342900" indent="-342900">
              <a:buFont typeface="Arial" panose="020B0604020202020204" pitchFamily="34" charset="0"/>
              <a:buChar char="•"/>
            </a:pPr>
            <a:r>
              <a:rPr lang="en-US" sz="2000" dirty="0" smtClean="0">
                <a:latin typeface="+mj-lt"/>
                <a:cs typeface="Arial" panose="020B0604020202020204" pitchFamily="34" charset="0"/>
              </a:rPr>
              <a:t>What Matters to Us </a:t>
            </a:r>
          </a:p>
          <a:p>
            <a:pPr marL="342900" indent="-342900">
              <a:buFont typeface="Wingdings" panose="05000000000000000000" pitchFamily="2" charset="2"/>
              <a:buChar char="§"/>
            </a:pPr>
            <a:endParaRPr lang="en-US" sz="2000" dirty="0">
              <a:latin typeface="+mj-lt"/>
              <a:cs typeface="Arial" panose="020B0604020202020204" pitchFamily="34" charset="0"/>
            </a:endParaRPr>
          </a:p>
          <a:p>
            <a:pPr marL="342900" indent="-342900">
              <a:buFont typeface="Wingdings" panose="05000000000000000000" pitchFamily="2" charset="2"/>
              <a:buChar char="§"/>
            </a:pPr>
            <a:endParaRPr lang="en-US" sz="2000" dirty="0">
              <a:latin typeface="+mj-lt"/>
              <a:cs typeface="Arial" panose="020B0604020202020204" pitchFamily="34" charset="0"/>
            </a:endParaRPr>
          </a:p>
          <a:p>
            <a:pPr marL="342900" indent="-342900">
              <a:buFont typeface="Wingdings" panose="05000000000000000000" pitchFamily="2" charset="2"/>
              <a:buChar char="§"/>
            </a:pPr>
            <a:endParaRPr lang="en-US" sz="2000" dirty="0">
              <a:latin typeface="+mj-lt"/>
              <a:cs typeface="Arial" panose="020B0604020202020204" pitchFamily="34" charset="0"/>
            </a:endParaRPr>
          </a:p>
          <a:p>
            <a:endParaRPr lang="en-US" sz="2000" dirty="0">
              <a:latin typeface="+mj-lt"/>
              <a:cs typeface="Arial" panose="020B0604020202020204" pitchFamily="34" charset="0"/>
            </a:endParaRPr>
          </a:p>
          <a:p>
            <a:pPr marL="342900" indent="-342900">
              <a:buFont typeface="Wingdings" panose="05000000000000000000" pitchFamily="2" charset="2"/>
              <a:buChar char="§"/>
            </a:pPr>
            <a:endParaRPr lang="en-US" sz="2000" dirty="0">
              <a:latin typeface="+mj-lt"/>
              <a:cs typeface="Arial" panose="020B0604020202020204" pitchFamily="34" charset="0"/>
            </a:endParaRPr>
          </a:p>
        </p:txBody>
      </p:sp>
      <p:sp>
        <p:nvSpPr>
          <p:cNvPr id="8" name="Content Placeholder 12"/>
          <p:cNvSpPr txBox="1">
            <a:spLocks/>
          </p:cNvSpPr>
          <p:nvPr/>
        </p:nvSpPr>
        <p:spPr bwMode="auto">
          <a:xfrm>
            <a:off x="0" y="1371600"/>
            <a:ext cx="48006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8925" indent="-288925" algn="l" rtl="0" eaLnBrk="0" fontAlgn="base" hangingPunct="0">
              <a:spcBef>
                <a:spcPct val="20000"/>
              </a:spcBef>
              <a:spcAft>
                <a:spcPct val="0"/>
              </a:spcAft>
              <a:buChar char="•"/>
              <a:defRPr sz="2800" b="1">
                <a:solidFill>
                  <a:schemeClr val="tx1"/>
                </a:solidFill>
                <a:latin typeface="Calibri" pitchFamily="34" charset="0"/>
                <a:ea typeface="+mn-ea"/>
                <a:cs typeface="+mn-cs"/>
              </a:defRPr>
            </a:lvl1pPr>
            <a:lvl2pPr marL="569913" indent="-280988" algn="l" rtl="0" eaLnBrk="0" fontAlgn="base" hangingPunct="0">
              <a:spcBef>
                <a:spcPct val="20000"/>
              </a:spcBef>
              <a:spcAft>
                <a:spcPct val="0"/>
              </a:spcAft>
              <a:buChar char="–"/>
              <a:defRPr sz="2400">
                <a:solidFill>
                  <a:schemeClr val="tx1"/>
                </a:solidFill>
                <a:latin typeface="Calibri" pitchFamily="34" charset="0"/>
              </a:defRPr>
            </a:lvl2pPr>
            <a:lvl3pPr marL="746125" indent="-176213" algn="l" rtl="0" eaLnBrk="0" fontAlgn="base" hangingPunct="0">
              <a:spcBef>
                <a:spcPct val="20000"/>
              </a:spcBef>
              <a:spcAft>
                <a:spcPct val="0"/>
              </a:spcAft>
              <a:buChar char="•"/>
              <a:defRPr sz="2000">
                <a:solidFill>
                  <a:schemeClr val="tx1"/>
                </a:solidFill>
                <a:latin typeface="Calibri" pitchFamily="34" charset="0"/>
              </a:defRPr>
            </a:lvl3pPr>
            <a:lvl4pPr marL="914400" indent="-168275" algn="l" rtl="0" eaLnBrk="0" fontAlgn="base" hangingPunct="0">
              <a:spcBef>
                <a:spcPct val="20000"/>
              </a:spcBef>
              <a:spcAft>
                <a:spcPct val="0"/>
              </a:spcAft>
              <a:buChar char="–"/>
              <a:defRPr sz="1800">
                <a:solidFill>
                  <a:schemeClr val="tx1"/>
                </a:solidFill>
                <a:latin typeface="Calibri" pitchFamily="34" charset="0"/>
              </a:defRPr>
            </a:lvl4pPr>
            <a:lvl5pPr marL="1082675" indent="-168275" algn="l" rtl="0" eaLnBrk="0" fontAlgn="base" hangingPunct="0">
              <a:spcBef>
                <a:spcPct val="20000"/>
              </a:spcBef>
              <a:spcAft>
                <a:spcPct val="0"/>
              </a:spcAft>
              <a:buFont typeface="Arial" pitchFamily="34" charset="0"/>
              <a:buChar char="•"/>
              <a:defRPr sz="16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000" u="sng" kern="0" dirty="0">
                <a:solidFill>
                  <a:srgbClr val="000000"/>
                </a:solidFill>
                <a:latin typeface="+mn-lt"/>
                <a:cs typeface="Arial" panose="020B0604020202020204" pitchFamily="34" charset="0"/>
              </a:rPr>
              <a:t>Purpose:</a:t>
            </a:r>
          </a:p>
          <a:p>
            <a:pPr marL="0" indent="0">
              <a:buFontTx/>
              <a:buNone/>
            </a:pPr>
            <a:r>
              <a:rPr lang="en-US" sz="2000" b="0" kern="0" dirty="0">
                <a:solidFill>
                  <a:srgbClr val="000000"/>
                </a:solidFill>
                <a:latin typeface="+mn-lt"/>
                <a:cs typeface="Arial" panose="020B0604020202020204" pitchFamily="34" charset="0"/>
              </a:rPr>
              <a:t>To provide </a:t>
            </a:r>
            <a:r>
              <a:rPr lang="en-US" sz="2000" b="0" kern="0" dirty="0" smtClean="0">
                <a:solidFill>
                  <a:srgbClr val="000000"/>
                </a:solidFill>
                <a:latin typeface="+mn-lt"/>
                <a:cs typeface="Arial" panose="020B0604020202020204" pitchFamily="34" charset="0"/>
              </a:rPr>
              <a:t>current and future overview of II MEF</a:t>
            </a:r>
            <a:r>
              <a:rPr lang="en-US" sz="2000" b="0" kern="0" dirty="0">
                <a:solidFill>
                  <a:srgbClr val="000000"/>
                </a:solidFill>
                <a:latin typeface="+mn-lt"/>
                <a:cs typeface="Arial" panose="020B0604020202020204" pitchFamily="34" charset="0"/>
              </a:rPr>
              <a:t> </a:t>
            </a:r>
            <a:r>
              <a:rPr lang="en-US" sz="2000" b="0" kern="0" dirty="0" smtClean="0">
                <a:solidFill>
                  <a:srgbClr val="000000"/>
                </a:solidFill>
                <a:latin typeface="+mn-lt"/>
                <a:cs typeface="Arial" panose="020B0604020202020204" pitchFamily="34" charset="0"/>
              </a:rPr>
              <a:t>while addressing operational challenges and conceptual engagements.   </a:t>
            </a:r>
            <a:r>
              <a:rPr lang="en-US" sz="2000" b="0" dirty="0" smtClean="0">
                <a:solidFill>
                  <a:srgbClr val="000000"/>
                </a:solidFill>
                <a:latin typeface="+mn-lt"/>
                <a:cs typeface="Arial" panose="020B0604020202020204" pitchFamily="34" charset="0"/>
              </a:rPr>
              <a:t> </a:t>
            </a:r>
            <a:endParaRPr lang="en-US" sz="2000" b="0" dirty="0">
              <a:solidFill>
                <a:srgbClr val="000000"/>
              </a:solidFill>
              <a:latin typeface="+mn-lt"/>
              <a:cs typeface="Arial" panose="020B0604020202020204" pitchFamily="34" charset="0"/>
            </a:endParaRPr>
          </a:p>
          <a:p>
            <a:pPr marL="0" indent="0">
              <a:buFontTx/>
              <a:buNone/>
            </a:pPr>
            <a:endParaRPr lang="en-US" sz="2000" kern="0" dirty="0">
              <a:solidFill>
                <a:srgbClr val="000000"/>
              </a:solidFill>
              <a:latin typeface="+mn-lt"/>
              <a:cs typeface="Arial" panose="020B0604020202020204" pitchFamily="34" charset="0"/>
            </a:endParaRPr>
          </a:p>
        </p:txBody>
      </p:sp>
      <p:sp>
        <p:nvSpPr>
          <p:cNvPr id="9" name="object 3"/>
          <p:cNvSpPr txBox="1"/>
          <p:nvPr/>
        </p:nvSpPr>
        <p:spPr>
          <a:xfrm>
            <a:off x="3764660" y="104259"/>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10" name="object 3"/>
          <p:cNvSpPr txBox="1"/>
          <p:nvPr/>
        </p:nvSpPr>
        <p:spPr>
          <a:xfrm>
            <a:off x="3786964" y="6653382"/>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11" name="TextBox 10"/>
          <p:cNvSpPr txBox="1"/>
          <p:nvPr/>
        </p:nvSpPr>
        <p:spPr>
          <a:xfrm>
            <a:off x="8744618" y="6628759"/>
            <a:ext cx="381001" cy="215444"/>
          </a:xfrm>
          <a:prstGeom prst="rect">
            <a:avLst/>
          </a:prstGeom>
        </p:spPr>
        <p:txBody>
          <a:bodyPr vert="horz" wrap="square" lIns="0" tIns="0" rIns="0" bIns="0" rtlCol="0">
            <a:spAutoFit/>
          </a:bodyPr>
          <a:lstStyle/>
          <a:p>
            <a:pPr marL="12700" algn="ctr">
              <a:lnSpc>
                <a:spcPct val="100000"/>
              </a:lnSpc>
              <a:tabLst>
                <a:tab pos="7328534" algn="l"/>
              </a:tabLst>
            </a:pPr>
            <a:r>
              <a:rPr lang="en-US" sz="1400" b="1" spc="-114" dirty="0" smtClean="0">
                <a:latin typeface="Calibri"/>
                <a:cs typeface="Calibri"/>
              </a:rPr>
              <a:t>2</a:t>
            </a:r>
          </a:p>
        </p:txBody>
      </p:sp>
    </p:spTree>
    <p:extLst>
      <p:ext uri="{BB962C8B-B14F-4D97-AF65-F5344CB8AC3E}">
        <p14:creationId xmlns:p14="http://schemas.microsoft.com/office/powerpoint/2010/main" val="3863467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1" name="Rectangle 3"/>
          <p:cNvSpPr>
            <a:spLocks noGrp="1" noChangeArrowheads="1"/>
          </p:cNvSpPr>
          <p:nvPr>
            <p:ph type="title"/>
          </p:nvPr>
        </p:nvSpPr>
        <p:spPr>
          <a:xfrm>
            <a:off x="762001" y="331113"/>
            <a:ext cx="8001000" cy="492443"/>
          </a:xfrm>
        </p:spPr>
        <p:txBody>
          <a:bodyPr/>
          <a:lstStyle/>
          <a:p>
            <a:r>
              <a:rPr lang="en-US" altLang="en-US" dirty="0"/>
              <a:t>II MEF Mission </a:t>
            </a:r>
          </a:p>
        </p:txBody>
      </p:sp>
      <p:sp>
        <p:nvSpPr>
          <p:cNvPr id="672770" name="Rectangle 2"/>
          <p:cNvSpPr>
            <a:spLocks noGrp="1" noChangeArrowheads="1"/>
          </p:cNvSpPr>
          <p:nvPr>
            <p:ph type="body" idx="1"/>
          </p:nvPr>
        </p:nvSpPr>
        <p:spPr>
          <a:xfrm>
            <a:off x="0" y="3723346"/>
            <a:ext cx="9067799" cy="3287054"/>
          </a:xfrm>
        </p:spPr>
        <p:txBody>
          <a:bodyPr/>
          <a:lstStyle/>
          <a:p>
            <a:pPr lvl="1">
              <a:buClr>
                <a:srgbClr val="FF0000"/>
              </a:buClr>
            </a:pPr>
            <a:r>
              <a:rPr lang="en-US" sz="2400" dirty="0"/>
              <a:t>When directed, II MEF deploys and is employed as a </a:t>
            </a:r>
            <a:r>
              <a:rPr lang="en-US" sz="2400" b="1" i="1" dirty="0"/>
              <a:t>Marine Air Ground Task Force (MAGTF) </a:t>
            </a:r>
            <a:r>
              <a:rPr lang="en-US" sz="2400" dirty="0"/>
              <a:t>in support of Combatant Commander (CCDR) requirements for contingency response or Major Theatre War; with appropriate augmentation, serves as the core element of a Joint Task Force (JTF); prepares and deploys combat ready MAGTF to support CCDR presence and crisis response; and supports service and CCDR initiatives as required.</a:t>
            </a:r>
            <a:r>
              <a:rPr lang="en-US" altLang="en-US" sz="2400" dirty="0">
                <a:solidFill>
                  <a:schemeClr val="tx1"/>
                </a:solidFill>
                <a:latin typeface="+mj-lt"/>
              </a:rPr>
              <a:t/>
            </a:r>
            <a:br>
              <a:rPr lang="en-US" altLang="en-US" sz="2400" dirty="0">
                <a:solidFill>
                  <a:schemeClr val="tx1"/>
                </a:solidFill>
                <a:latin typeface="+mj-lt"/>
              </a:rPr>
            </a:br>
            <a:endParaRPr lang="en-US" altLang="en-US" sz="2400" dirty="0">
              <a:solidFill>
                <a:schemeClr val="tx1"/>
              </a:solidFill>
              <a:latin typeface="+mj-lt"/>
            </a:endParaRPr>
          </a:p>
          <a:p>
            <a:pPr lvl="1">
              <a:lnSpc>
                <a:spcPct val="90000"/>
              </a:lnSpc>
              <a:buClr>
                <a:srgbClr val="FF0000"/>
              </a:buClr>
              <a:buFontTx/>
              <a:buChar char="•"/>
            </a:pPr>
            <a:endParaRPr lang="en-US" altLang="en-US" sz="2400" dirty="0">
              <a:latin typeface="+mj-lt"/>
            </a:endParaRPr>
          </a:p>
        </p:txBody>
      </p:sp>
      <p:sp>
        <p:nvSpPr>
          <p:cNvPr id="9" name="object 3"/>
          <p:cNvSpPr txBox="1"/>
          <p:nvPr/>
        </p:nvSpPr>
        <p:spPr>
          <a:xfrm>
            <a:off x="3775293" y="48141"/>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10" name="object 3"/>
          <p:cNvSpPr txBox="1"/>
          <p:nvPr/>
        </p:nvSpPr>
        <p:spPr>
          <a:xfrm>
            <a:off x="3776331" y="6651493"/>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3" name="Rectangle 2"/>
          <p:cNvSpPr/>
          <p:nvPr/>
        </p:nvSpPr>
        <p:spPr>
          <a:xfrm>
            <a:off x="2514600" y="1495961"/>
            <a:ext cx="6400800" cy="1323439"/>
          </a:xfrm>
          <a:prstGeom prst="rect">
            <a:avLst/>
          </a:prstGeom>
          <a:solidFill>
            <a:srgbClr val="FFFF00"/>
          </a:solidFill>
          <a:ln>
            <a:solidFill>
              <a:schemeClr val="tx1"/>
            </a:solidFill>
          </a:ln>
          <a:scene3d>
            <a:camera prst="orthographicFront"/>
            <a:lightRig rig="threePt" dir="t"/>
          </a:scene3d>
          <a:sp3d>
            <a:bevelT/>
          </a:sp3d>
        </p:spPr>
        <p:txBody>
          <a:bodyPr wrap="square">
            <a:spAutoFit/>
          </a:bodyPr>
          <a:lstStyle/>
          <a:p>
            <a:pPr algn="ctr"/>
            <a:r>
              <a:rPr lang="en-US" sz="2000" b="1" i="1" dirty="0">
                <a:solidFill>
                  <a:srgbClr val="000000"/>
                </a:solidFill>
                <a:latin typeface="Calibri" panose="020F0502020204030204" pitchFamily="34" charset="0"/>
              </a:rPr>
              <a:t>“The MEF remains our most capable MAGTF and is and will remain capable of conducting major operations in the littorals, ashore, and inland.”  </a:t>
            </a:r>
          </a:p>
          <a:p>
            <a:pPr algn="ctr"/>
            <a:r>
              <a:rPr lang="en-US" sz="2000" b="1" i="1" dirty="0" smtClean="0">
                <a:solidFill>
                  <a:srgbClr val="000000"/>
                </a:solidFill>
                <a:latin typeface="Calibri" panose="020F0502020204030204" pitchFamily="34" charset="0"/>
              </a:rPr>
              <a:t>Marine Corps </a:t>
            </a:r>
            <a:r>
              <a:rPr lang="en-US" sz="2000" b="1" i="1" dirty="0">
                <a:solidFill>
                  <a:srgbClr val="000000"/>
                </a:solidFill>
                <a:latin typeface="Calibri" panose="020F0502020204030204" pitchFamily="34" charset="0"/>
              </a:rPr>
              <a:t>Operating Concept, Sept 2016</a:t>
            </a:r>
            <a:endParaRPr lang="en-US" sz="2000" b="1" i="1" dirty="0"/>
          </a:p>
        </p:txBody>
      </p:sp>
      <p:pic>
        <p:nvPicPr>
          <p:cNvPr id="4" name="Picture 3">
            <a:extLst>
              <a:ext uri="{FF2B5EF4-FFF2-40B4-BE49-F238E27FC236}">
                <a16:creationId xmlns="" xmlns:a16="http://schemas.microsoft.com/office/drawing/2014/main" id="{4427F559-6E96-4024-BE1E-3E235AD03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61" y="990600"/>
            <a:ext cx="1886539" cy="2448822"/>
          </a:xfrm>
          <a:prstGeom prst="rect">
            <a:avLst/>
          </a:prstGeom>
          <a:ln w="28575">
            <a:solidFill>
              <a:schemeClr val="tx1"/>
            </a:solidFill>
          </a:ln>
        </p:spPr>
      </p:pic>
      <p:sp>
        <p:nvSpPr>
          <p:cNvPr id="2" name="TextBox 1"/>
          <p:cNvSpPr txBox="1"/>
          <p:nvPr/>
        </p:nvSpPr>
        <p:spPr>
          <a:xfrm>
            <a:off x="8744618" y="6628759"/>
            <a:ext cx="381001" cy="215444"/>
          </a:xfrm>
          <a:prstGeom prst="rect">
            <a:avLst/>
          </a:prstGeom>
        </p:spPr>
        <p:txBody>
          <a:bodyPr vert="horz" wrap="square" lIns="0" tIns="0" rIns="0" bIns="0" rtlCol="0">
            <a:spAutoFit/>
          </a:bodyPr>
          <a:lstStyle/>
          <a:p>
            <a:pPr marL="12700" algn="ctr">
              <a:lnSpc>
                <a:spcPct val="100000"/>
              </a:lnSpc>
              <a:tabLst>
                <a:tab pos="7328534" algn="l"/>
              </a:tabLst>
            </a:pPr>
            <a:r>
              <a:rPr lang="en-US" sz="1400" b="1" spc="-114" dirty="0" smtClean="0">
                <a:latin typeface="Calibri"/>
                <a:cs typeface="Calibri"/>
              </a:rPr>
              <a:t>3</a:t>
            </a:r>
          </a:p>
        </p:txBody>
      </p:sp>
    </p:spTree>
    <p:extLst>
      <p:ext uri="{BB962C8B-B14F-4D97-AF65-F5344CB8AC3E}">
        <p14:creationId xmlns:p14="http://schemas.microsoft.com/office/powerpoint/2010/main" val="33245389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001" y="193357"/>
            <a:ext cx="6333997" cy="492443"/>
          </a:xfrm>
        </p:spPr>
        <p:txBody>
          <a:bodyPr/>
          <a:lstStyle/>
          <a:p>
            <a:pPr algn="ctr"/>
            <a:r>
              <a:rPr lang="en-US" dirty="0">
                <a:latin typeface="+mj-lt"/>
                <a:cs typeface="Arial" panose="020B0604020202020204" pitchFamily="34" charset="0"/>
              </a:rPr>
              <a:t>II Marine Expeditionary Force</a:t>
            </a:r>
            <a:endParaRPr lang="en-US" dirty="0">
              <a:latin typeface="+mj-lt"/>
            </a:endParaRPr>
          </a:p>
        </p:txBody>
      </p:sp>
      <p:sp>
        <p:nvSpPr>
          <p:cNvPr id="12" name="TextBox 4"/>
          <p:cNvSpPr txBox="1">
            <a:spLocks noChangeArrowheads="1"/>
          </p:cNvSpPr>
          <p:nvPr/>
        </p:nvSpPr>
        <p:spPr bwMode="auto">
          <a:xfrm>
            <a:off x="0" y="975479"/>
            <a:ext cx="2971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ctr" eaLnBrk="1" hangingPunct="1">
              <a:buFont typeface="Arial" panose="020B0604020202020204" pitchFamily="34" charset="0"/>
              <a:buChar char="•"/>
            </a:pPr>
            <a:r>
              <a:rPr lang="en-US" b="1" u="sng" dirty="0">
                <a:solidFill>
                  <a:prstClr val="black"/>
                </a:solidFill>
                <a:latin typeface="+mj-lt"/>
              </a:rPr>
              <a:t>II MEF is</a:t>
            </a:r>
          </a:p>
          <a:p>
            <a:pPr marL="285750" indent="-285750" eaLnBrk="1" hangingPunct="1">
              <a:buFont typeface="Arial" panose="020B0604020202020204" pitchFamily="34" charset="0"/>
              <a:buChar char="•"/>
            </a:pPr>
            <a:r>
              <a:rPr lang="en-US" dirty="0">
                <a:solidFill>
                  <a:prstClr val="black"/>
                </a:solidFill>
                <a:latin typeface="+mj-lt"/>
                <a:cs typeface="Arial" panose="020B0604020202020204" pitchFamily="34" charset="0"/>
              </a:rPr>
              <a:t>Home to over 40K Marines and Sailors deployed </a:t>
            </a:r>
            <a:r>
              <a:rPr lang="en-US" dirty="0" smtClean="0">
                <a:solidFill>
                  <a:prstClr val="black"/>
                </a:solidFill>
                <a:latin typeface="+mj-lt"/>
                <a:cs typeface="Arial" panose="020B0604020202020204" pitchFamily="34" charset="0"/>
              </a:rPr>
              <a:t>worldwide.</a:t>
            </a:r>
            <a:endParaRPr lang="en-US" dirty="0">
              <a:solidFill>
                <a:prstClr val="black"/>
              </a:solidFill>
              <a:latin typeface="+mj-lt"/>
              <a:cs typeface="Arial" panose="020B0604020202020204" pitchFamily="34" charset="0"/>
            </a:endParaRPr>
          </a:p>
          <a:p>
            <a:pPr marL="285750" indent="-285750">
              <a:buFont typeface="Arial" panose="020B0604020202020204" pitchFamily="34" charset="0"/>
              <a:buChar char="•"/>
            </a:pPr>
            <a:r>
              <a:rPr lang="en-US" dirty="0">
                <a:solidFill>
                  <a:prstClr val="black"/>
                </a:solidFill>
                <a:latin typeface="+mj-lt"/>
                <a:cs typeface="Arial" panose="020B0604020202020204" pitchFamily="34" charset="0"/>
              </a:rPr>
              <a:t>Postured </a:t>
            </a:r>
            <a:r>
              <a:rPr lang="en-US" dirty="0" smtClean="0">
                <a:solidFill>
                  <a:prstClr val="black"/>
                </a:solidFill>
                <a:latin typeface="+mj-lt"/>
                <a:cs typeface="Arial" panose="020B0604020202020204" pitchFamily="34" charset="0"/>
              </a:rPr>
              <a:t>both at </a:t>
            </a:r>
            <a:r>
              <a:rPr lang="en-US" dirty="0">
                <a:solidFill>
                  <a:prstClr val="black"/>
                </a:solidFill>
                <a:latin typeface="+mj-lt"/>
                <a:cs typeface="Arial" panose="020B0604020202020204" pitchFamily="34" charset="0"/>
              </a:rPr>
              <a:t>forward-deployed locations and at home, to rapidly respond to crises </a:t>
            </a:r>
            <a:r>
              <a:rPr lang="en-US" dirty="0" smtClean="0">
                <a:solidFill>
                  <a:prstClr val="black"/>
                </a:solidFill>
                <a:latin typeface="+mj-lt"/>
                <a:cs typeface="Arial" panose="020B0604020202020204" pitchFamily="34" charset="0"/>
              </a:rPr>
              <a:t>or </a:t>
            </a:r>
            <a:r>
              <a:rPr lang="en-US" dirty="0">
                <a:solidFill>
                  <a:prstClr val="black"/>
                </a:solidFill>
                <a:latin typeface="+mj-lt"/>
                <a:cs typeface="Arial" panose="020B0604020202020204" pitchFamily="34" charset="0"/>
              </a:rPr>
              <a:t>contingencies around the globe </a:t>
            </a:r>
            <a:r>
              <a:rPr lang="en-US" b="1" dirty="0">
                <a:solidFill>
                  <a:prstClr val="black"/>
                </a:solidFill>
                <a:latin typeface="+mj-lt"/>
                <a:cs typeface="Arial" panose="020B0604020202020204" pitchFamily="34" charset="0"/>
              </a:rPr>
              <a:t>– </a:t>
            </a:r>
            <a:r>
              <a:rPr lang="en-US" dirty="0">
                <a:solidFill>
                  <a:prstClr val="black"/>
                </a:solidFill>
                <a:latin typeface="+mj-lt"/>
                <a:cs typeface="Arial" panose="020B0604020202020204" pitchFamily="34" charset="0"/>
              </a:rPr>
              <a:t>across the full Range of Military </a:t>
            </a:r>
            <a:r>
              <a:rPr lang="en-US" dirty="0" smtClean="0">
                <a:solidFill>
                  <a:prstClr val="black"/>
                </a:solidFill>
                <a:latin typeface="+mj-lt"/>
                <a:cs typeface="Arial" panose="020B0604020202020204" pitchFamily="34" charset="0"/>
              </a:rPr>
              <a:t>Operations </a:t>
            </a:r>
            <a:r>
              <a:rPr lang="en-US" dirty="0">
                <a:solidFill>
                  <a:prstClr val="black"/>
                </a:solidFill>
                <a:latin typeface="+mj-lt"/>
                <a:cs typeface="Arial" panose="020B0604020202020204" pitchFamily="34" charset="0"/>
              </a:rPr>
              <a:t>(ROMO). </a:t>
            </a:r>
          </a:p>
          <a:p>
            <a:pPr marL="285750" indent="-285750">
              <a:buFont typeface="Arial" panose="020B0604020202020204" pitchFamily="34" charset="0"/>
              <a:buChar char="•"/>
            </a:pPr>
            <a:r>
              <a:rPr lang="en-US" dirty="0">
                <a:latin typeface="+mj-lt"/>
                <a:cs typeface="Arial" panose="020B0604020202020204" pitchFamily="34" charset="0"/>
              </a:rPr>
              <a:t>Tailorable and </a:t>
            </a:r>
            <a:r>
              <a:rPr lang="en-US" dirty="0" smtClean="0">
                <a:latin typeface="+mj-lt"/>
                <a:cs typeface="Arial" panose="020B0604020202020204" pitchFamily="34" charset="0"/>
              </a:rPr>
              <a:t>scalable. </a:t>
            </a:r>
            <a:endParaRPr lang="en-US" dirty="0">
              <a:latin typeface="+mj-lt"/>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61" y="4248150"/>
            <a:ext cx="5000839" cy="2695575"/>
          </a:xfrm>
          <a:prstGeom prst="rect">
            <a:avLst/>
          </a:prstGeom>
        </p:spPr>
      </p:pic>
      <p:sp>
        <p:nvSpPr>
          <p:cNvPr id="9" name="object 3"/>
          <p:cNvSpPr txBox="1"/>
          <p:nvPr/>
        </p:nvSpPr>
        <p:spPr>
          <a:xfrm>
            <a:off x="3755135" y="34667"/>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10" name="object 3"/>
          <p:cNvSpPr txBox="1"/>
          <p:nvPr/>
        </p:nvSpPr>
        <p:spPr>
          <a:xfrm>
            <a:off x="4270943" y="6671993"/>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13" name="TextBox 12"/>
          <p:cNvSpPr txBox="1"/>
          <p:nvPr/>
        </p:nvSpPr>
        <p:spPr>
          <a:xfrm>
            <a:off x="8686799" y="6628759"/>
            <a:ext cx="381001" cy="215444"/>
          </a:xfrm>
          <a:prstGeom prst="rect">
            <a:avLst/>
          </a:prstGeom>
        </p:spPr>
        <p:txBody>
          <a:bodyPr vert="horz" wrap="square" lIns="0" tIns="0" rIns="0" bIns="0" rtlCol="0">
            <a:spAutoFit/>
          </a:bodyPr>
          <a:lstStyle/>
          <a:p>
            <a:pPr marL="12700" algn="ctr">
              <a:lnSpc>
                <a:spcPct val="100000"/>
              </a:lnSpc>
              <a:tabLst>
                <a:tab pos="7328534" algn="l"/>
              </a:tabLst>
            </a:pPr>
            <a:r>
              <a:rPr lang="en-US" sz="1400" b="1" spc="-114" dirty="0" smtClean="0">
                <a:latin typeface="Calibri"/>
                <a:cs typeface="Calibri"/>
              </a:rPr>
              <a:t>4</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142999"/>
            <a:ext cx="6019800" cy="4191001"/>
          </a:xfrm>
          <a:prstGeom prst="rect">
            <a:avLst/>
          </a:prstGeom>
        </p:spPr>
      </p:pic>
    </p:spTree>
    <p:extLst>
      <p:ext uri="{BB962C8B-B14F-4D97-AF65-F5344CB8AC3E}">
        <p14:creationId xmlns:p14="http://schemas.microsoft.com/office/powerpoint/2010/main" val="3351642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pectrum wo text">
            <a:extLst>
              <a:ext uri="{FF2B5EF4-FFF2-40B4-BE49-F238E27FC236}">
                <a16:creationId xmlns="" xmlns:a16="http://schemas.microsoft.com/office/drawing/2014/main" id="{13263DC9-2EB4-4415-AB74-9D1ED6E5517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4679" y="1472319"/>
            <a:ext cx="7071121" cy="351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a:extLst>
              <a:ext uri="{FF2B5EF4-FFF2-40B4-BE49-F238E27FC236}">
                <a16:creationId xmlns="" xmlns:a16="http://schemas.microsoft.com/office/drawing/2014/main" id="{1D3CDD6C-C2D9-4A9E-AACE-E3E56BAB21E6}"/>
              </a:ext>
            </a:extLst>
          </p:cNvPr>
          <p:cNvSpPr txBox="1">
            <a:spLocks noChangeAspect="1" noChangeArrowheads="1"/>
          </p:cNvSpPr>
          <p:nvPr/>
        </p:nvSpPr>
        <p:spPr bwMode="auto">
          <a:xfrm>
            <a:off x="1234679" y="5314950"/>
            <a:ext cx="16275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a:buSzPct val="150000"/>
              <a:buFont typeface="Wingdings" panose="05000000000000000000" pitchFamily="2" charset="2"/>
              <a:buNone/>
            </a:pPr>
            <a:r>
              <a:rPr lang="en-US" altLang="en-US" sz="1000">
                <a:solidFill>
                  <a:schemeClr val="tx1"/>
                </a:solidFill>
                <a:latin typeface="+mn-lt"/>
              </a:rPr>
              <a:t> Mid-Intensity </a:t>
            </a:r>
            <a:br>
              <a:rPr lang="en-US" altLang="en-US" sz="1000">
                <a:solidFill>
                  <a:schemeClr val="tx1"/>
                </a:solidFill>
                <a:latin typeface="+mn-lt"/>
              </a:rPr>
            </a:br>
            <a:r>
              <a:rPr lang="en-US" altLang="en-US" sz="1000">
                <a:solidFill>
                  <a:schemeClr val="tx1"/>
                </a:solidFill>
                <a:latin typeface="+mn-lt"/>
              </a:rPr>
              <a:t>Conflict</a:t>
            </a:r>
          </a:p>
        </p:txBody>
      </p:sp>
      <p:pic>
        <p:nvPicPr>
          <p:cNvPr id="19460" name="Picture 22" descr="http://www.globalsecurity.org/military/agency/navy/images/lhd-4-arg2.jpg">
            <a:extLst>
              <a:ext uri="{FF2B5EF4-FFF2-40B4-BE49-F238E27FC236}">
                <a16:creationId xmlns="" xmlns:a16="http://schemas.microsoft.com/office/drawing/2014/main" id="{2EE7ED9B-2A9A-4A51-A6F1-1C87E2EC5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7"/>
          <a:stretch>
            <a:fillRect/>
          </a:stretch>
        </p:blipFill>
        <p:spPr bwMode="auto">
          <a:xfrm>
            <a:off x="4928295" y="1066800"/>
            <a:ext cx="3834705" cy="1357774"/>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3" descr="1902c4b7-cefb-41a3-ba5d-e6ae229f6047">
            <a:extLst>
              <a:ext uri="{FF2B5EF4-FFF2-40B4-BE49-F238E27FC236}">
                <a16:creationId xmlns="" xmlns:a16="http://schemas.microsoft.com/office/drawing/2014/main" id="{E8C99CE8-92F8-4C65-A79C-50315A964F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b="-76"/>
          <a:stretch>
            <a:fillRect/>
          </a:stretch>
        </p:blipFill>
        <p:spPr bwMode="auto">
          <a:xfrm>
            <a:off x="2057400" y="3842266"/>
            <a:ext cx="1382316" cy="6849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2" name="Text Box 10">
            <a:extLst>
              <a:ext uri="{FF2B5EF4-FFF2-40B4-BE49-F238E27FC236}">
                <a16:creationId xmlns="" xmlns:a16="http://schemas.microsoft.com/office/drawing/2014/main" id="{C86490D5-CD12-4837-910B-98834511DC57}"/>
              </a:ext>
            </a:extLst>
          </p:cNvPr>
          <p:cNvSpPr txBox="1">
            <a:spLocks noChangeArrowheads="1"/>
          </p:cNvSpPr>
          <p:nvPr/>
        </p:nvSpPr>
        <p:spPr bwMode="auto">
          <a:xfrm>
            <a:off x="1818910" y="4523601"/>
            <a:ext cx="17795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200" dirty="0">
                <a:solidFill>
                  <a:schemeClr val="tx1"/>
                </a:solidFill>
                <a:latin typeface="+mn-lt"/>
              </a:rPr>
              <a:t>Humanitarian Assistance</a:t>
            </a:r>
          </a:p>
          <a:p>
            <a:pPr algn="ctr" eaLnBrk="1" hangingPunct="1"/>
            <a:r>
              <a:rPr lang="en-US" altLang="en-US" sz="1200" dirty="0">
                <a:solidFill>
                  <a:schemeClr val="tx1"/>
                </a:solidFill>
                <a:latin typeface="+mn-lt"/>
              </a:rPr>
              <a:t>Disaster Relief</a:t>
            </a:r>
          </a:p>
        </p:txBody>
      </p:sp>
      <p:sp>
        <p:nvSpPr>
          <p:cNvPr id="19463" name="Text Box 8">
            <a:extLst>
              <a:ext uri="{FF2B5EF4-FFF2-40B4-BE49-F238E27FC236}">
                <a16:creationId xmlns="" xmlns:a16="http://schemas.microsoft.com/office/drawing/2014/main" id="{2EC30F47-E9C0-4881-B06A-A3EF11B61B6D}"/>
              </a:ext>
            </a:extLst>
          </p:cNvPr>
          <p:cNvSpPr txBox="1">
            <a:spLocks noChangeArrowheads="1"/>
          </p:cNvSpPr>
          <p:nvPr/>
        </p:nvSpPr>
        <p:spPr bwMode="auto">
          <a:xfrm>
            <a:off x="6670822" y="4704701"/>
            <a:ext cx="14064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1200" dirty="0">
                <a:latin typeface="+mn-lt"/>
              </a:rPr>
              <a:t>Joint Forcible Entry</a:t>
            </a:r>
          </a:p>
        </p:txBody>
      </p:sp>
      <p:sp>
        <p:nvSpPr>
          <p:cNvPr id="19464" name="Text Box 8">
            <a:extLst>
              <a:ext uri="{FF2B5EF4-FFF2-40B4-BE49-F238E27FC236}">
                <a16:creationId xmlns="" xmlns:a16="http://schemas.microsoft.com/office/drawing/2014/main" id="{7196DA6C-131C-4C61-B489-FCC15BC637F8}"/>
              </a:ext>
            </a:extLst>
          </p:cNvPr>
          <p:cNvSpPr txBox="1">
            <a:spLocks noChangeArrowheads="1"/>
          </p:cNvSpPr>
          <p:nvPr/>
        </p:nvSpPr>
        <p:spPr bwMode="auto">
          <a:xfrm>
            <a:off x="5029200" y="4523601"/>
            <a:ext cx="1466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200" dirty="0">
                <a:solidFill>
                  <a:schemeClr val="tx1"/>
                </a:solidFill>
                <a:latin typeface="+mn-lt"/>
              </a:rPr>
              <a:t>Counterinsurgency</a:t>
            </a:r>
          </a:p>
        </p:txBody>
      </p:sp>
      <p:pic>
        <p:nvPicPr>
          <p:cNvPr id="19465" name="Picture 11" descr="Senegal WATC">
            <a:extLst>
              <a:ext uri="{FF2B5EF4-FFF2-40B4-BE49-F238E27FC236}">
                <a16:creationId xmlns="" xmlns:a16="http://schemas.microsoft.com/office/drawing/2014/main" id="{5E877696-8E9E-449F-B22E-4C34C88386A3}"/>
              </a:ext>
            </a:extLst>
          </p:cNvPr>
          <p:cNvPicPr>
            <a:picLocks noChangeAspect="1" noChangeArrowheads="1"/>
          </p:cNvPicPr>
          <p:nvPr/>
        </p:nvPicPr>
        <p:blipFill>
          <a:blip r:embed="rId6">
            <a:lum bright="14000" contrast="14000"/>
            <a:extLst>
              <a:ext uri="{28A0092B-C50C-407E-A947-70E740481C1C}">
                <a14:useLocalDpi xmlns:a14="http://schemas.microsoft.com/office/drawing/2010/main" val="0"/>
              </a:ext>
            </a:extLst>
          </a:blip>
          <a:srcRect/>
          <a:stretch>
            <a:fillRect/>
          </a:stretch>
        </p:blipFill>
        <p:spPr bwMode="auto">
          <a:xfrm>
            <a:off x="1725215" y="2286150"/>
            <a:ext cx="1413077" cy="9420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6" name="Text Box 10">
            <a:extLst>
              <a:ext uri="{FF2B5EF4-FFF2-40B4-BE49-F238E27FC236}">
                <a16:creationId xmlns="" xmlns:a16="http://schemas.microsoft.com/office/drawing/2014/main" id="{8F020058-9568-45AE-B745-71B83D0673AB}"/>
              </a:ext>
            </a:extLst>
          </p:cNvPr>
          <p:cNvSpPr txBox="1">
            <a:spLocks noChangeArrowheads="1"/>
          </p:cNvSpPr>
          <p:nvPr/>
        </p:nvSpPr>
        <p:spPr bwMode="auto">
          <a:xfrm>
            <a:off x="1744266" y="3304401"/>
            <a:ext cx="1314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200" dirty="0">
                <a:solidFill>
                  <a:schemeClr val="tx1"/>
                </a:solidFill>
                <a:latin typeface="+mn-lt"/>
              </a:rPr>
              <a:t>Theater Security</a:t>
            </a:r>
          </a:p>
          <a:p>
            <a:pPr algn="ctr" eaLnBrk="1" hangingPunct="1"/>
            <a:r>
              <a:rPr lang="en-US" altLang="en-US" sz="1200" dirty="0">
                <a:solidFill>
                  <a:schemeClr val="tx1"/>
                </a:solidFill>
                <a:latin typeface="+mn-lt"/>
              </a:rPr>
              <a:t> Cooperation</a:t>
            </a:r>
          </a:p>
        </p:txBody>
      </p:sp>
      <p:sp>
        <p:nvSpPr>
          <p:cNvPr id="19467" name="Rectangle 2">
            <a:extLst>
              <a:ext uri="{FF2B5EF4-FFF2-40B4-BE49-F238E27FC236}">
                <a16:creationId xmlns="" xmlns:a16="http://schemas.microsoft.com/office/drawing/2014/main" id="{708D3C8F-A9E8-44A3-9C0E-6A091C21CBE7}"/>
              </a:ext>
            </a:extLst>
          </p:cNvPr>
          <p:cNvSpPr>
            <a:spLocks noChangeArrowheads="1"/>
          </p:cNvSpPr>
          <p:nvPr/>
        </p:nvSpPr>
        <p:spPr bwMode="auto">
          <a:xfrm>
            <a:off x="1143000" y="5195546"/>
            <a:ext cx="7086600" cy="690904"/>
          </a:xfrm>
          <a:prstGeom prst="rect">
            <a:avLst/>
          </a:prstGeom>
          <a:solidFill>
            <a:srgbClr val="3366CC"/>
          </a:solidFill>
          <a:ln w="9525">
            <a:solidFill>
              <a:schemeClr val="tx1"/>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100">
              <a:solidFill>
                <a:schemeClr val="tx2"/>
              </a:solidFill>
              <a:latin typeface="+mn-lt"/>
            </a:endParaRPr>
          </a:p>
        </p:txBody>
      </p:sp>
      <p:sp>
        <p:nvSpPr>
          <p:cNvPr id="19468" name="Text Box 10">
            <a:extLst>
              <a:ext uri="{FF2B5EF4-FFF2-40B4-BE49-F238E27FC236}">
                <a16:creationId xmlns="" xmlns:a16="http://schemas.microsoft.com/office/drawing/2014/main" id="{EAA7259E-AAA3-440F-8D98-9302D0818997}"/>
              </a:ext>
            </a:extLst>
          </p:cNvPr>
          <p:cNvSpPr txBox="1">
            <a:spLocks noChangeArrowheads="1"/>
          </p:cNvSpPr>
          <p:nvPr/>
        </p:nvSpPr>
        <p:spPr bwMode="auto">
          <a:xfrm>
            <a:off x="6477000" y="3304401"/>
            <a:ext cx="1828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dirty="0">
                <a:solidFill>
                  <a:schemeClr val="tx1"/>
                </a:solidFill>
                <a:latin typeface="+mn-lt"/>
              </a:rPr>
              <a:t>Marine Expeditionary </a:t>
            </a:r>
          </a:p>
          <a:p>
            <a:pPr algn="ctr" eaLnBrk="1" hangingPunct="1"/>
            <a:r>
              <a:rPr lang="en-US" altLang="en-US" sz="1400" dirty="0">
                <a:solidFill>
                  <a:schemeClr val="tx1"/>
                </a:solidFill>
                <a:latin typeface="+mn-lt"/>
              </a:rPr>
              <a:t>Force</a:t>
            </a:r>
          </a:p>
          <a:p>
            <a:pPr algn="ctr" eaLnBrk="1" hangingPunct="1"/>
            <a:r>
              <a:rPr lang="en-US" altLang="en-US" sz="1400" dirty="0">
                <a:solidFill>
                  <a:schemeClr val="tx1"/>
                </a:solidFill>
                <a:latin typeface="+mn-lt"/>
              </a:rPr>
              <a:t>(MEF)</a:t>
            </a:r>
          </a:p>
        </p:txBody>
      </p:sp>
      <p:sp>
        <p:nvSpPr>
          <p:cNvPr id="19469" name="Text Box 8">
            <a:extLst>
              <a:ext uri="{FF2B5EF4-FFF2-40B4-BE49-F238E27FC236}">
                <a16:creationId xmlns="" xmlns:a16="http://schemas.microsoft.com/office/drawing/2014/main" id="{D502EF22-0A59-426F-AE4F-DC74001A6E28}"/>
              </a:ext>
            </a:extLst>
          </p:cNvPr>
          <p:cNvSpPr txBox="1">
            <a:spLocks noChangeArrowheads="1"/>
          </p:cNvSpPr>
          <p:nvPr/>
        </p:nvSpPr>
        <p:spPr bwMode="auto">
          <a:xfrm>
            <a:off x="3657600" y="4256901"/>
            <a:ext cx="9715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50" i="1">
                <a:solidFill>
                  <a:schemeClr val="tx1"/>
                </a:solidFill>
              </a:rPr>
              <a:t>NEOs</a:t>
            </a:r>
          </a:p>
        </p:txBody>
      </p:sp>
      <p:pic>
        <p:nvPicPr>
          <p:cNvPr id="19470" name="Picture 24" descr="060716-2361e-m-002">
            <a:extLst>
              <a:ext uri="{FF2B5EF4-FFF2-40B4-BE49-F238E27FC236}">
                <a16:creationId xmlns="" xmlns:a16="http://schemas.microsoft.com/office/drawing/2014/main" id="{3B4D9D66-B948-4F81-90B4-F19895B874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3300" y="3399651"/>
            <a:ext cx="1085850" cy="80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71" name="Text Box 10">
            <a:extLst>
              <a:ext uri="{FF2B5EF4-FFF2-40B4-BE49-F238E27FC236}">
                <a16:creationId xmlns="" xmlns:a16="http://schemas.microsoft.com/office/drawing/2014/main" id="{FD736CEB-0A49-4F7B-89F6-C5F19855B417}"/>
              </a:ext>
            </a:extLst>
          </p:cNvPr>
          <p:cNvSpPr txBox="1">
            <a:spLocks noChangeArrowheads="1"/>
          </p:cNvSpPr>
          <p:nvPr/>
        </p:nvSpPr>
        <p:spPr bwMode="auto">
          <a:xfrm>
            <a:off x="1219200" y="1331893"/>
            <a:ext cx="251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dirty="0" smtClean="0">
                <a:solidFill>
                  <a:schemeClr val="tx1"/>
                </a:solidFill>
                <a:latin typeface="+mn-lt"/>
              </a:rPr>
              <a:t>Special Purpose </a:t>
            </a:r>
          </a:p>
          <a:p>
            <a:pPr algn="ctr" eaLnBrk="1" hangingPunct="1"/>
            <a:r>
              <a:rPr lang="en-US" altLang="en-US" sz="1400" dirty="0" smtClean="0">
                <a:solidFill>
                  <a:schemeClr val="tx1"/>
                </a:solidFill>
                <a:latin typeface="+mn-lt"/>
              </a:rPr>
              <a:t>Marine Air-Ground </a:t>
            </a:r>
          </a:p>
          <a:p>
            <a:pPr algn="ctr" eaLnBrk="1" hangingPunct="1"/>
            <a:r>
              <a:rPr lang="en-US" altLang="en-US" sz="1400" dirty="0" smtClean="0">
                <a:solidFill>
                  <a:schemeClr val="tx1"/>
                </a:solidFill>
                <a:latin typeface="+mn-lt"/>
              </a:rPr>
              <a:t>Task Forces </a:t>
            </a:r>
          </a:p>
          <a:p>
            <a:pPr algn="ctr" eaLnBrk="1" hangingPunct="1"/>
            <a:r>
              <a:rPr lang="en-US" altLang="en-US" sz="1400" dirty="0" smtClean="0">
                <a:solidFill>
                  <a:schemeClr val="tx1"/>
                </a:solidFill>
                <a:latin typeface="+mn-lt"/>
              </a:rPr>
              <a:t>(</a:t>
            </a:r>
            <a:r>
              <a:rPr lang="en-US" altLang="en-US" sz="1400" dirty="0" err="1" smtClean="0">
                <a:solidFill>
                  <a:schemeClr val="tx1"/>
                </a:solidFill>
                <a:latin typeface="+mn-lt"/>
              </a:rPr>
              <a:t>SPMAGTFs</a:t>
            </a:r>
            <a:r>
              <a:rPr lang="en-US" altLang="en-US" sz="1400" dirty="0" smtClean="0">
                <a:solidFill>
                  <a:schemeClr val="tx1"/>
                </a:solidFill>
                <a:latin typeface="+mn-lt"/>
              </a:rPr>
              <a:t>)</a:t>
            </a:r>
            <a:endParaRPr lang="en-US" altLang="en-US" sz="1400" dirty="0">
              <a:solidFill>
                <a:schemeClr val="tx1"/>
              </a:solidFill>
              <a:latin typeface="+mn-lt"/>
            </a:endParaRPr>
          </a:p>
        </p:txBody>
      </p:sp>
      <p:sp>
        <p:nvSpPr>
          <p:cNvPr id="19472" name="Rectangle 91">
            <a:extLst>
              <a:ext uri="{FF2B5EF4-FFF2-40B4-BE49-F238E27FC236}">
                <a16:creationId xmlns="" xmlns:a16="http://schemas.microsoft.com/office/drawing/2014/main" id="{197DD93C-576C-4802-80EA-2CD950414EAC}"/>
              </a:ext>
            </a:extLst>
          </p:cNvPr>
          <p:cNvSpPr>
            <a:spLocks noChangeArrowheads="1"/>
          </p:cNvSpPr>
          <p:nvPr/>
        </p:nvSpPr>
        <p:spPr bwMode="auto">
          <a:xfrm>
            <a:off x="1143000" y="5829300"/>
            <a:ext cx="7086600" cy="545068"/>
          </a:xfrm>
          <a:prstGeom prst="rect">
            <a:avLst/>
          </a:prstGeom>
          <a:solidFill>
            <a:srgbClr val="990099"/>
          </a:solidFill>
          <a:ln w="9525">
            <a:solidFill>
              <a:schemeClr val="tx1"/>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dirty="0">
                <a:latin typeface="+mn-lt"/>
              </a:rPr>
              <a:t>Integrated with Combatant Commander Theater Campaign Plans</a:t>
            </a:r>
          </a:p>
        </p:txBody>
      </p:sp>
      <p:sp>
        <p:nvSpPr>
          <p:cNvPr id="19475" name="AutoShape 5">
            <a:extLst>
              <a:ext uri="{FF2B5EF4-FFF2-40B4-BE49-F238E27FC236}">
                <a16:creationId xmlns="" xmlns:a16="http://schemas.microsoft.com/office/drawing/2014/main" id="{6D5E838A-88E4-45F4-8AD3-2A05A52EBE42}"/>
              </a:ext>
            </a:extLst>
          </p:cNvPr>
          <p:cNvSpPr>
            <a:spLocks noChangeArrowheads="1"/>
          </p:cNvSpPr>
          <p:nvPr/>
        </p:nvSpPr>
        <p:spPr bwMode="auto">
          <a:xfrm>
            <a:off x="1143000" y="5181600"/>
            <a:ext cx="6858000" cy="571500"/>
          </a:xfrm>
          <a:prstGeom prst="leftRightArrow">
            <a:avLst>
              <a:gd name="adj1" fmla="val 43750"/>
              <a:gd name="adj2" fmla="val 302917"/>
            </a:avLst>
          </a:prstGeom>
          <a:gradFill rotWithShape="1">
            <a:gsLst>
              <a:gs pos="0">
                <a:srgbClr val="FFFF00"/>
              </a:gs>
              <a:gs pos="100000">
                <a:srgbClr val="767600"/>
              </a:gs>
            </a:gsLst>
            <a:lin ang="0" scaled="1"/>
          </a:gradFill>
          <a:ln w="9525">
            <a:solidFill>
              <a:schemeClr val="tx1"/>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100">
              <a:solidFill>
                <a:schemeClr val="tx2"/>
              </a:solidFill>
              <a:latin typeface="+mn-lt"/>
            </a:endParaRPr>
          </a:p>
        </p:txBody>
      </p:sp>
      <p:sp>
        <p:nvSpPr>
          <p:cNvPr id="19476" name="Text Box 25">
            <a:extLst>
              <a:ext uri="{FF2B5EF4-FFF2-40B4-BE49-F238E27FC236}">
                <a16:creationId xmlns="" xmlns:a16="http://schemas.microsoft.com/office/drawing/2014/main" id="{6178C8A1-B7FF-4B70-B5E5-59F5D8067D81}"/>
              </a:ext>
            </a:extLst>
          </p:cNvPr>
          <p:cNvSpPr txBox="1">
            <a:spLocks noChangeArrowheads="1"/>
          </p:cNvSpPr>
          <p:nvPr/>
        </p:nvSpPr>
        <p:spPr bwMode="auto">
          <a:xfrm>
            <a:off x="2953942" y="5337364"/>
            <a:ext cx="29896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dirty="0">
                <a:solidFill>
                  <a:schemeClr val="tx2"/>
                </a:solidFill>
                <a:latin typeface="+mn-lt"/>
              </a:rPr>
              <a:t>Crisis Response ……Contingency Ops</a:t>
            </a:r>
          </a:p>
        </p:txBody>
      </p:sp>
      <p:sp>
        <p:nvSpPr>
          <p:cNvPr id="19477" name="Text Box 88">
            <a:extLst>
              <a:ext uri="{FF2B5EF4-FFF2-40B4-BE49-F238E27FC236}">
                <a16:creationId xmlns="" xmlns:a16="http://schemas.microsoft.com/office/drawing/2014/main" id="{D1D27860-228A-42A2-A36A-15E41BF41300}"/>
              </a:ext>
            </a:extLst>
          </p:cNvPr>
          <p:cNvSpPr txBox="1">
            <a:spLocks noChangeArrowheads="1"/>
          </p:cNvSpPr>
          <p:nvPr/>
        </p:nvSpPr>
        <p:spPr bwMode="auto">
          <a:xfrm>
            <a:off x="5641871" y="5344025"/>
            <a:ext cx="2234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spcBef>
                <a:spcPct val="15000"/>
              </a:spcBef>
            </a:pPr>
            <a:r>
              <a:rPr lang="en-US" altLang="en-US" sz="1200" dirty="0">
                <a:latin typeface="+mn-lt"/>
              </a:rPr>
              <a:t>Major Combat Operations </a:t>
            </a:r>
          </a:p>
        </p:txBody>
      </p:sp>
      <p:sp>
        <p:nvSpPr>
          <p:cNvPr id="19478" name="Text Box 25">
            <a:extLst>
              <a:ext uri="{FF2B5EF4-FFF2-40B4-BE49-F238E27FC236}">
                <a16:creationId xmlns="" xmlns:a16="http://schemas.microsoft.com/office/drawing/2014/main" id="{C55DEDC1-9348-4EE0-944E-0287E1AA5168}"/>
              </a:ext>
            </a:extLst>
          </p:cNvPr>
          <p:cNvSpPr txBox="1">
            <a:spLocks noChangeArrowheads="1"/>
          </p:cNvSpPr>
          <p:nvPr/>
        </p:nvSpPr>
        <p:spPr bwMode="auto">
          <a:xfrm>
            <a:off x="1257301" y="5346784"/>
            <a:ext cx="20931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dirty="0">
                <a:solidFill>
                  <a:schemeClr val="tx2"/>
                </a:solidFill>
                <a:latin typeface="+mn-lt"/>
              </a:rPr>
              <a:t>Partner and Prevent</a:t>
            </a:r>
          </a:p>
        </p:txBody>
      </p:sp>
      <p:sp>
        <p:nvSpPr>
          <p:cNvPr id="19479" name="Text Box 10">
            <a:extLst>
              <a:ext uri="{FF2B5EF4-FFF2-40B4-BE49-F238E27FC236}">
                <a16:creationId xmlns="" xmlns:a16="http://schemas.microsoft.com/office/drawing/2014/main" id="{499F167E-9BC1-4EB7-BDD8-75D51B9793D5}"/>
              </a:ext>
            </a:extLst>
          </p:cNvPr>
          <p:cNvSpPr txBox="1">
            <a:spLocks noChangeArrowheads="1"/>
          </p:cNvSpPr>
          <p:nvPr/>
        </p:nvSpPr>
        <p:spPr bwMode="auto">
          <a:xfrm>
            <a:off x="4982140" y="3022937"/>
            <a:ext cx="17996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dirty="0">
                <a:solidFill>
                  <a:schemeClr val="tx1"/>
                </a:solidFill>
                <a:latin typeface="+mn-lt"/>
              </a:rPr>
              <a:t>Marine Expeditionary</a:t>
            </a:r>
          </a:p>
          <a:p>
            <a:pPr algn="ctr" eaLnBrk="1" hangingPunct="1"/>
            <a:r>
              <a:rPr lang="en-US" altLang="en-US" sz="1400" dirty="0">
                <a:solidFill>
                  <a:schemeClr val="tx1"/>
                </a:solidFill>
                <a:latin typeface="+mn-lt"/>
              </a:rPr>
              <a:t> Brigade</a:t>
            </a:r>
          </a:p>
          <a:p>
            <a:pPr algn="ctr" eaLnBrk="1" hangingPunct="1"/>
            <a:r>
              <a:rPr lang="en-US" altLang="en-US" sz="1400" dirty="0">
                <a:solidFill>
                  <a:schemeClr val="tx1"/>
                </a:solidFill>
                <a:latin typeface="+mn-lt"/>
              </a:rPr>
              <a:t>(MEB)</a:t>
            </a:r>
          </a:p>
        </p:txBody>
      </p:sp>
      <p:sp>
        <p:nvSpPr>
          <p:cNvPr id="19480" name="Text Box 10">
            <a:extLst>
              <a:ext uri="{FF2B5EF4-FFF2-40B4-BE49-F238E27FC236}">
                <a16:creationId xmlns="" xmlns:a16="http://schemas.microsoft.com/office/drawing/2014/main" id="{E8A42393-49B8-4562-BAB1-17E711606C89}"/>
              </a:ext>
            </a:extLst>
          </p:cNvPr>
          <p:cNvSpPr txBox="1">
            <a:spLocks noChangeArrowheads="1"/>
          </p:cNvSpPr>
          <p:nvPr/>
        </p:nvSpPr>
        <p:spPr bwMode="auto">
          <a:xfrm>
            <a:off x="3265666" y="2618601"/>
            <a:ext cx="18397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dirty="0">
                <a:solidFill>
                  <a:schemeClr val="tx1"/>
                </a:solidFill>
                <a:latin typeface="+mn-lt"/>
              </a:rPr>
              <a:t>Marine Expeditionary </a:t>
            </a:r>
            <a:endParaRPr lang="en-US" altLang="en-US" sz="1400" dirty="0" smtClean="0">
              <a:solidFill>
                <a:schemeClr val="tx1"/>
              </a:solidFill>
              <a:latin typeface="+mn-lt"/>
            </a:endParaRPr>
          </a:p>
          <a:p>
            <a:pPr algn="ctr" eaLnBrk="1" hangingPunct="1"/>
            <a:r>
              <a:rPr lang="en-US" altLang="en-US" sz="1400" dirty="0" smtClean="0">
                <a:solidFill>
                  <a:schemeClr val="tx1"/>
                </a:solidFill>
                <a:latin typeface="+mn-lt"/>
              </a:rPr>
              <a:t>Unit</a:t>
            </a:r>
            <a:endParaRPr lang="en-US" altLang="en-US" sz="1400" dirty="0">
              <a:solidFill>
                <a:schemeClr val="tx1"/>
              </a:solidFill>
              <a:latin typeface="+mn-lt"/>
            </a:endParaRPr>
          </a:p>
          <a:p>
            <a:pPr algn="ctr" eaLnBrk="1" hangingPunct="1"/>
            <a:r>
              <a:rPr lang="en-US" altLang="en-US" sz="1400" dirty="0">
                <a:solidFill>
                  <a:schemeClr val="tx1"/>
                </a:solidFill>
                <a:latin typeface="+mn-lt"/>
              </a:rPr>
              <a:t>(MEU)</a:t>
            </a:r>
          </a:p>
        </p:txBody>
      </p:sp>
      <p:pic>
        <p:nvPicPr>
          <p:cNvPr id="19481" name="Picture 40" descr="610x">
            <a:extLst>
              <a:ext uri="{FF2B5EF4-FFF2-40B4-BE49-F238E27FC236}">
                <a16:creationId xmlns="" xmlns:a16="http://schemas.microsoft.com/office/drawing/2014/main" id="{29440269-F9CF-4896-B7EF-15FDA9F7E3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1555" y="4026932"/>
            <a:ext cx="1215259" cy="722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82" name="Picture 71" descr="fallujah_insurgent_pockets_12000_falluja">
            <a:extLst>
              <a:ext uri="{FF2B5EF4-FFF2-40B4-BE49-F238E27FC236}">
                <a16:creationId xmlns="" xmlns:a16="http://schemas.microsoft.com/office/drawing/2014/main" id="{F40AB10A-8285-48DE-9C11-432673D536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0651" y="3716359"/>
            <a:ext cx="1188244" cy="7262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 name="Title 1"/>
          <p:cNvSpPr txBox="1">
            <a:spLocks/>
          </p:cNvSpPr>
          <p:nvPr/>
        </p:nvSpPr>
        <p:spPr>
          <a:xfrm>
            <a:off x="990600" y="189611"/>
            <a:ext cx="7772400" cy="648589"/>
          </a:xfrm>
          <a:prstGeom prst="rect">
            <a:avLst/>
          </a:prstGeom>
        </p:spPr>
        <p:txBody>
          <a:bodyPr>
            <a:normAutofit/>
          </a:bodyPr>
          <a:lstStyle>
            <a:lvl1pPr>
              <a:defRPr>
                <a:latin typeface="+mj-lt"/>
                <a:ea typeface="+mj-ea"/>
                <a:cs typeface="+mj-cs"/>
              </a:defRPr>
            </a:lvl1pPr>
          </a:lstStyle>
          <a:p>
            <a:pPr algn="ctr"/>
            <a:r>
              <a:rPr lang="en-US" sz="3200" b="1" kern="0" dirty="0" smtClean="0">
                <a:solidFill>
                  <a:srgbClr val="000000"/>
                </a:solidFill>
                <a:latin typeface="+mn-lt"/>
                <a:cs typeface="Arial" panose="020B0604020202020204" pitchFamily="34" charset="0"/>
              </a:rPr>
              <a:t>MAGTF Capabilities Across the ROMO</a:t>
            </a:r>
            <a:endParaRPr lang="en-US" sz="3200" b="1" kern="0" dirty="0">
              <a:solidFill>
                <a:srgbClr val="000000"/>
              </a:solidFill>
              <a:latin typeface="+mn-lt"/>
              <a:cs typeface="Arial" panose="020B0604020202020204" pitchFamily="34" charset="0"/>
            </a:endParaRPr>
          </a:p>
        </p:txBody>
      </p:sp>
      <p:pic>
        <p:nvPicPr>
          <p:cNvPr id="32" name="Picture 31"/>
          <p:cNvPicPr>
            <a:picLocks noChangeAspect="1"/>
          </p:cNvPicPr>
          <p:nvPr/>
        </p:nvPicPr>
        <p:blipFill>
          <a:blip r:embed="rId10"/>
          <a:stretch>
            <a:fillRect/>
          </a:stretch>
        </p:blipFill>
        <p:spPr>
          <a:xfrm>
            <a:off x="9093" y="-76200"/>
            <a:ext cx="829107" cy="1036384"/>
          </a:xfrm>
          <a:prstGeom prst="rect">
            <a:avLst/>
          </a:prstGeom>
        </p:spPr>
      </p:pic>
      <p:sp>
        <p:nvSpPr>
          <p:cNvPr id="28" name="TextBox 27"/>
          <p:cNvSpPr txBox="1"/>
          <p:nvPr/>
        </p:nvSpPr>
        <p:spPr>
          <a:xfrm>
            <a:off x="8741987" y="6629400"/>
            <a:ext cx="381001" cy="215444"/>
          </a:xfrm>
          <a:prstGeom prst="rect">
            <a:avLst/>
          </a:prstGeom>
        </p:spPr>
        <p:txBody>
          <a:bodyPr vert="horz" wrap="square" lIns="0" tIns="0" rIns="0" bIns="0" rtlCol="0">
            <a:spAutoFit/>
          </a:bodyPr>
          <a:lstStyle/>
          <a:p>
            <a:pPr marL="12700" algn="ctr">
              <a:lnSpc>
                <a:spcPct val="100000"/>
              </a:lnSpc>
              <a:tabLst>
                <a:tab pos="7328534" algn="l"/>
              </a:tabLst>
            </a:pPr>
            <a:r>
              <a:rPr lang="en-US" sz="1400" b="1" spc="-114" dirty="0" smtClean="0">
                <a:latin typeface="Calibri"/>
                <a:cs typeface="Calibri"/>
              </a:rPr>
              <a:t>5</a:t>
            </a:r>
          </a:p>
        </p:txBody>
      </p:sp>
      <p:sp>
        <p:nvSpPr>
          <p:cNvPr id="31" name="object 3"/>
          <p:cNvSpPr txBox="1"/>
          <p:nvPr/>
        </p:nvSpPr>
        <p:spPr>
          <a:xfrm>
            <a:off x="3786965" y="6652054"/>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33" name="object 3"/>
          <p:cNvSpPr txBox="1"/>
          <p:nvPr/>
        </p:nvSpPr>
        <p:spPr>
          <a:xfrm>
            <a:off x="3765699" y="43934"/>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Tree>
    <p:extLst>
      <p:ext uri="{BB962C8B-B14F-4D97-AF65-F5344CB8AC3E}">
        <p14:creationId xmlns:p14="http://schemas.microsoft.com/office/powerpoint/2010/main" val="3068638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06958" y="265811"/>
            <a:ext cx="7772400" cy="648589"/>
          </a:xfrm>
        </p:spPr>
        <p:txBody>
          <a:bodyPr>
            <a:normAutofit/>
          </a:bodyPr>
          <a:lstStyle/>
          <a:p>
            <a:r>
              <a:rPr lang="en-US" sz="3200" b="1" dirty="0">
                <a:solidFill>
                  <a:srgbClr val="000000"/>
                </a:solidFill>
                <a:latin typeface="+mn-lt"/>
                <a:cs typeface="Arial" panose="020B0604020202020204" pitchFamily="34" charset="0"/>
              </a:rPr>
              <a:t>II MEF Globally Engaged</a:t>
            </a:r>
          </a:p>
        </p:txBody>
      </p:sp>
      <p:sp>
        <p:nvSpPr>
          <p:cNvPr id="43" name="TextBox 42"/>
          <p:cNvSpPr txBox="1"/>
          <p:nvPr/>
        </p:nvSpPr>
        <p:spPr>
          <a:xfrm>
            <a:off x="2838451" y="-26031"/>
            <a:ext cx="3429000" cy="276999"/>
          </a:xfrm>
          <a:prstGeom prst="rect">
            <a:avLst/>
          </a:prstGeom>
          <a:noFill/>
        </p:spPr>
        <p:txBody>
          <a:bodyPr wrap="square" rtlCol="0">
            <a:spAutoFit/>
          </a:bodyPr>
          <a:lstStyle/>
          <a:p>
            <a:pPr algn="ctr"/>
            <a:r>
              <a:rPr lang="en-US" sz="1200" b="1" dirty="0">
                <a:solidFill>
                  <a:srgbClr val="006600"/>
                </a:solidFill>
              </a:rPr>
              <a:t>UNCLASSIFIED</a:t>
            </a:r>
          </a:p>
        </p:txBody>
      </p:sp>
      <p:sp>
        <p:nvSpPr>
          <p:cNvPr id="44" name="TextBox 43"/>
          <p:cNvSpPr txBox="1"/>
          <p:nvPr/>
        </p:nvSpPr>
        <p:spPr>
          <a:xfrm>
            <a:off x="2852736" y="6638928"/>
            <a:ext cx="3429000" cy="276999"/>
          </a:xfrm>
          <a:prstGeom prst="rect">
            <a:avLst/>
          </a:prstGeom>
          <a:noFill/>
        </p:spPr>
        <p:txBody>
          <a:bodyPr wrap="square" rtlCol="0">
            <a:spAutoFit/>
          </a:bodyPr>
          <a:lstStyle/>
          <a:p>
            <a:pPr algn="ctr"/>
            <a:r>
              <a:rPr lang="en-US" sz="1200" b="1" dirty="0">
                <a:solidFill>
                  <a:srgbClr val="006600"/>
                </a:solidFill>
              </a:rPr>
              <a:t>UNCLASSIFIED</a:t>
            </a:r>
          </a:p>
        </p:txBody>
      </p:sp>
      <p:cxnSp>
        <p:nvCxnSpPr>
          <p:cNvPr id="42" name="Straight Connector 41"/>
          <p:cNvCxnSpPr/>
          <p:nvPr/>
        </p:nvCxnSpPr>
        <p:spPr>
          <a:xfrm>
            <a:off x="1371600" y="1200152"/>
            <a:ext cx="6934200" cy="0"/>
          </a:xfrm>
          <a:prstGeom prst="line">
            <a:avLst/>
          </a:prstGeom>
          <a:ln w="76200">
            <a:solidFill>
              <a:srgbClr val="C00000"/>
            </a:solidFill>
          </a:ln>
          <a:effectLst/>
        </p:spPr>
        <p:style>
          <a:lnRef idx="1">
            <a:schemeClr val="accent1"/>
          </a:lnRef>
          <a:fillRef idx="0">
            <a:schemeClr val="accent1"/>
          </a:fillRef>
          <a:effectRef idx="0">
            <a:schemeClr val="accent1"/>
          </a:effectRef>
          <a:fontRef idx="minor">
            <a:schemeClr val="tx1"/>
          </a:fontRef>
        </p:style>
      </p:cxnSp>
      <p:pic>
        <p:nvPicPr>
          <p:cNvPr id="47" name="Picture 3" descr="2011 AOR Map_4062011.jpg"/>
          <p:cNvPicPr>
            <a:picLocks noChangeAspect="1"/>
          </p:cNvPicPr>
          <p:nvPr/>
        </p:nvPicPr>
        <p:blipFill>
          <a:blip r:embed="rId3" cstate="screen"/>
          <a:srcRect/>
          <a:stretch>
            <a:fillRect/>
          </a:stretch>
        </p:blipFill>
        <p:spPr bwMode="auto">
          <a:xfrm>
            <a:off x="302177" y="1471883"/>
            <a:ext cx="8534400" cy="5081317"/>
          </a:xfrm>
          <a:prstGeom prst="rect">
            <a:avLst/>
          </a:prstGeom>
          <a:noFill/>
          <a:ln w="38100">
            <a:solidFill>
              <a:schemeClr val="tx1"/>
            </a:solidFill>
            <a:miter lim="800000"/>
            <a:headEnd/>
            <a:tailEnd/>
          </a:ln>
        </p:spPr>
      </p:pic>
      <p:sp>
        <p:nvSpPr>
          <p:cNvPr id="49" name="Line 122"/>
          <p:cNvSpPr>
            <a:spLocks noChangeShapeType="1"/>
          </p:cNvSpPr>
          <p:nvPr/>
        </p:nvSpPr>
        <p:spPr bwMode="auto">
          <a:xfrm flipH="1">
            <a:off x="6107583" y="2797945"/>
            <a:ext cx="445616" cy="227355"/>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50" name="Rectangle 128"/>
          <p:cNvSpPr>
            <a:spLocks noChangeArrowheads="1"/>
          </p:cNvSpPr>
          <p:nvPr/>
        </p:nvSpPr>
        <p:spPr bwMode="auto">
          <a:xfrm>
            <a:off x="5548205" y="3906736"/>
            <a:ext cx="1467062" cy="430887"/>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BAHRAIN</a:t>
            </a:r>
            <a:endParaRPr lang="en-US" sz="1100" b="1" dirty="0">
              <a:solidFill>
                <a:srgbClr val="000000"/>
              </a:solidFill>
              <a:cs typeface="Arial" pitchFamily="34" charset="0"/>
            </a:endParaRPr>
          </a:p>
          <a:p>
            <a:pPr indent="-171450">
              <a:buFontTx/>
              <a:buChar char="•"/>
            </a:pPr>
            <a:r>
              <a:rPr lang="en-US" sz="1100" dirty="0">
                <a:solidFill>
                  <a:srgbClr val="000000"/>
                </a:solidFill>
                <a:cs typeface="Arial" pitchFamily="34" charset="0"/>
              </a:rPr>
              <a:t>Close Air Support</a:t>
            </a:r>
          </a:p>
        </p:txBody>
      </p:sp>
      <p:sp>
        <p:nvSpPr>
          <p:cNvPr id="51" name="Rectangle 129"/>
          <p:cNvSpPr>
            <a:spLocks noChangeArrowheads="1"/>
          </p:cNvSpPr>
          <p:nvPr/>
        </p:nvSpPr>
        <p:spPr bwMode="auto">
          <a:xfrm>
            <a:off x="6107585" y="2367058"/>
            <a:ext cx="1598718" cy="430887"/>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AFGHANISTAN</a:t>
            </a:r>
            <a:r>
              <a:rPr lang="en-US" sz="1100" b="1" dirty="0">
                <a:solidFill>
                  <a:srgbClr val="000000"/>
                </a:solidFill>
                <a:cs typeface="Arial" pitchFamily="34" charset="0"/>
              </a:rPr>
              <a:t> </a:t>
            </a:r>
            <a:endParaRPr lang="en-US" sz="1100" dirty="0">
              <a:solidFill>
                <a:srgbClr val="000000"/>
              </a:solidFill>
              <a:cs typeface="Arial" pitchFamily="34" charset="0"/>
            </a:endParaRPr>
          </a:p>
          <a:p>
            <a:pPr marL="171450" indent="-171450">
              <a:buFont typeface="Arial" panose="020B0604020202020204" pitchFamily="34" charset="0"/>
              <a:buChar char="•"/>
            </a:pPr>
            <a:r>
              <a:rPr lang="en-US" sz="1100" dirty="0">
                <a:solidFill>
                  <a:srgbClr val="000000"/>
                </a:solidFill>
                <a:cs typeface="Arial" pitchFamily="34" charset="0"/>
              </a:rPr>
              <a:t>Advise and Assist TM</a:t>
            </a:r>
          </a:p>
        </p:txBody>
      </p:sp>
      <p:sp>
        <p:nvSpPr>
          <p:cNvPr id="61" name="Line 197"/>
          <p:cNvSpPr>
            <a:spLocks noChangeShapeType="1"/>
          </p:cNvSpPr>
          <p:nvPr/>
        </p:nvSpPr>
        <p:spPr bwMode="auto">
          <a:xfrm flipH="1" flipV="1">
            <a:off x="5803964" y="3159251"/>
            <a:ext cx="316457" cy="747485"/>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65" name="Rectangle 145"/>
          <p:cNvSpPr>
            <a:spLocks noChangeArrowheads="1"/>
          </p:cNvSpPr>
          <p:nvPr/>
        </p:nvSpPr>
        <p:spPr bwMode="auto">
          <a:xfrm>
            <a:off x="2819400" y="3733800"/>
            <a:ext cx="1562100" cy="600164"/>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SPAIN/ITALY/AFRICA</a:t>
            </a:r>
            <a:r>
              <a:rPr lang="en-US" sz="1100" b="1" dirty="0">
                <a:solidFill>
                  <a:srgbClr val="000000"/>
                </a:solidFill>
                <a:cs typeface="Arial" pitchFamily="34" charset="0"/>
              </a:rPr>
              <a:t> </a:t>
            </a:r>
          </a:p>
          <a:p>
            <a:pPr marL="171450" indent="-171450">
              <a:buFont typeface="Arial" panose="020B0604020202020204" pitchFamily="34" charset="0"/>
              <a:buChar char="•"/>
            </a:pPr>
            <a:r>
              <a:rPr lang="en-US" sz="1100" dirty="0">
                <a:solidFill>
                  <a:srgbClr val="000000"/>
                </a:solidFill>
                <a:cs typeface="Arial" pitchFamily="34" charset="0"/>
              </a:rPr>
              <a:t>Theater Security </a:t>
            </a:r>
            <a:r>
              <a:rPr lang="en-US" sz="1100" dirty="0" smtClean="0">
                <a:solidFill>
                  <a:srgbClr val="000000"/>
                </a:solidFill>
                <a:cs typeface="Arial" pitchFamily="34" charset="0"/>
              </a:rPr>
              <a:t>Cooperation</a:t>
            </a:r>
            <a:endParaRPr lang="en-US" sz="1100" dirty="0">
              <a:solidFill>
                <a:srgbClr val="000000"/>
              </a:solidFill>
              <a:cs typeface="Arial" pitchFamily="34" charset="0"/>
            </a:endParaRPr>
          </a:p>
        </p:txBody>
      </p:sp>
      <p:sp>
        <p:nvSpPr>
          <p:cNvPr id="66" name="Text Box 185"/>
          <p:cNvSpPr txBox="1">
            <a:spLocks noChangeArrowheads="1"/>
          </p:cNvSpPr>
          <p:nvPr/>
        </p:nvSpPr>
        <p:spPr bwMode="auto">
          <a:xfrm>
            <a:off x="228600" y="6106180"/>
            <a:ext cx="3464923" cy="523220"/>
          </a:xfrm>
          <a:prstGeom prst="rect">
            <a:avLst/>
          </a:prstGeom>
          <a:solidFill>
            <a:schemeClr val="bg1">
              <a:lumMod val="85000"/>
            </a:schemeClr>
          </a:solidFill>
          <a:ln w="12700">
            <a:solidFill>
              <a:schemeClr val="tx1"/>
            </a:solidFill>
            <a:miter lim="800000"/>
            <a:headEnd/>
            <a:tailEnd/>
          </a:ln>
        </p:spPr>
        <p:txBody>
          <a:bodyPr wrap="none">
            <a:spAutoFit/>
          </a:bodyPr>
          <a:lstStyle/>
          <a:p>
            <a:r>
              <a:rPr lang="en-US" sz="1400" b="1" u="sng" dirty="0">
                <a:solidFill>
                  <a:srgbClr val="0033CC"/>
                </a:solidFill>
                <a:cs typeface="Arial" pitchFamily="34" charset="0"/>
              </a:rPr>
              <a:t>TOTAL II MEF ASSIGNED FORCES ~  42,000</a:t>
            </a:r>
          </a:p>
          <a:p>
            <a:r>
              <a:rPr lang="en-US" sz="1400" b="1" u="sng" dirty="0">
                <a:solidFill>
                  <a:srgbClr val="0033CC"/>
                </a:solidFill>
                <a:cs typeface="Arial" pitchFamily="34" charset="0"/>
              </a:rPr>
              <a:t>TOTAL II MEF SUSTAINED/DEPLOYED ~ 7,000</a:t>
            </a:r>
          </a:p>
        </p:txBody>
      </p:sp>
      <p:sp>
        <p:nvSpPr>
          <p:cNvPr id="68" name="Rectangle 200"/>
          <p:cNvSpPr>
            <a:spLocks noChangeArrowheads="1"/>
          </p:cNvSpPr>
          <p:nvPr/>
        </p:nvSpPr>
        <p:spPr bwMode="auto">
          <a:xfrm>
            <a:off x="6478888" y="1234301"/>
            <a:ext cx="1395693" cy="430887"/>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GEORGIA</a:t>
            </a:r>
            <a:r>
              <a:rPr lang="en-US" sz="1100" b="1" dirty="0">
                <a:solidFill>
                  <a:srgbClr val="000000"/>
                </a:solidFill>
                <a:cs typeface="Arial" pitchFamily="34" charset="0"/>
              </a:rPr>
              <a:t> </a:t>
            </a:r>
          </a:p>
          <a:p>
            <a:pPr marL="171450" indent="-171450">
              <a:buFont typeface="Arial" panose="020B0604020202020204" pitchFamily="34" charset="0"/>
              <a:buChar char="•"/>
            </a:pPr>
            <a:r>
              <a:rPr lang="en-US" sz="1100" dirty="0">
                <a:solidFill>
                  <a:srgbClr val="000000"/>
                </a:solidFill>
                <a:cs typeface="Arial" pitchFamily="34" charset="0"/>
              </a:rPr>
              <a:t>Advise and Assist</a:t>
            </a:r>
          </a:p>
        </p:txBody>
      </p:sp>
      <p:sp>
        <p:nvSpPr>
          <p:cNvPr id="70" name="Rectangle 200"/>
          <p:cNvSpPr>
            <a:spLocks noChangeArrowheads="1"/>
          </p:cNvSpPr>
          <p:nvPr/>
        </p:nvSpPr>
        <p:spPr bwMode="auto">
          <a:xfrm>
            <a:off x="4796597" y="1301712"/>
            <a:ext cx="1459637" cy="600164"/>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ROMANIA/NORWAY:</a:t>
            </a:r>
          </a:p>
          <a:p>
            <a:pPr marL="171450" indent="-171450">
              <a:buFont typeface="Arial" panose="020B0604020202020204" pitchFamily="34" charset="0"/>
              <a:buChar char="•"/>
            </a:pPr>
            <a:r>
              <a:rPr lang="en-US" sz="1100" dirty="0">
                <a:solidFill>
                  <a:srgbClr val="000000"/>
                </a:solidFill>
                <a:cs typeface="Arial" pitchFamily="34" charset="0"/>
              </a:rPr>
              <a:t>BSRF</a:t>
            </a:r>
          </a:p>
          <a:p>
            <a:pPr marL="171450" indent="-171450">
              <a:buFont typeface="Arial" panose="020B0604020202020204" pitchFamily="34" charset="0"/>
              <a:buChar char="•"/>
            </a:pPr>
            <a:r>
              <a:rPr lang="en-US" sz="1100" dirty="0">
                <a:solidFill>
                  <a:srgbClr val="000000"/>
                </a:solidFill>
                <a:cs typeface="Arial" pitchFamily="34" charset="0"/>
              </a:rPr>
              <a:t>MSR-E</a:t>
            </a:r>
          </a:p>
        </p:txBody>
      </p:sp>
      <p:sp>
        <p:nvSpPr>
          <p:cNvPr id="75" name="Line 197"/>
          <p:cNvSpPr>
            <a:spLocks noChangeShapeType="1"/>
          </p:cNvSpPr>
          <p:nvPr/>
        </p:nvSpPr>
        <p:spPr bwMode="auto">
          <a:xfrm flipV="1">
            <a:off x="5121273" y="3088780"/>
            <a:ext cx="589481" cy="1464110"/>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77" name="TextBox 76"/>
          <p:cNvSpPr txBox="1"/>
          <p:nvPr/>
        </p:nvSpPr>
        <p:spPr>
          <a:xfrm>
            <a:off x="152400" y="877940"/>
            <a:ext cx="8820150" cy="369332"/>
          </a:xfrm>
          <a:prstGeom prst="rect">
            <a:avLst/>
          </a:prstGeom>
          <a:solidFill>
            <a:srgbClr val="FFFF00"/>
          </a:solidFill>
          <a:ln w="12700">
            <a:solidFill>
              <a:schemeClr val="tx1"/>
            </a:solidFill>
          </a:ln>
        </p:spPr>
        <p:txBody>
          <a:bodyPr wrap="square" rtlCol="0" anchor="ctr" anchorCtr="0">
            <a:spAutoFit/>
          </a:bodyPr>
          <a:lstStyle/>
          <a:p>
            <a:pPr algn="ctr"/>
            <a:r>
              <a:rPr lang="en-US" b="1" i="1" dirty="0"/>
              <a:t>II MEF is globally engaged in every Combatant Command and is poised to respond to crisis.</a:t>
            </a:r>
          </a:p>
        </p:txBody>
      </p:sp>
      <p:sp>
        <p:nvSpPr>
          <p:cNvPr id="48" name="Line 150"/>
          <p:cNvSpPr>
            <a:spLocks noChangeShapeType="1"/>
          </p:cNvSpPr>
          <p:nvPr/>
        </p:nvSpPr>
        <p:spPr bwMode="auto">
          <a:xfrm>
            <a:off x="5019946" y="1901876"/>
            <a:ext cx="237854" cy="824117"/>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74" name="Rectangle 200"/>
          <p:cNvSpPr>
            <a:spLocks noChangeArrowheads="1"/>
          </p:cNvSpPr>
          <p:nvPr/>
        </p:nvSpPr>
        <p:spPr bwMode="auto">
          <a:xfrm>
            <a:off x="3521072" y="4552890"/>
            <a:ext cx="1600201" cy="430887"/>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IRAQ</a:t>
            </a:r>
            <a:r>
              <a:rPr lang="en-US" sz="1100" b="1" dirty="0">
                <a:solidFill>
                  <a:srgbClr val="000000"/>
                </a:solidFill>
                <a:cs typeface="Arial" pitchFamily="34" charset="0"/>
              </a:rPr>
              <a:t> </a:t>
            </a:r>
          </a:p>
          <a:p>
            <a:pPr marL="171450" indent="-171450">
              <a:buFont typeface="Arial" panose="020B0604020202020204" pitchFamily="34" charset="0"/>
              <a:buChar char="•"/>
            </a:pPr>
            <a:r>
              <a:rPr lang="en-US" sz="1100" dirty="0">
                <a:solidFill>
                  <a:srgbClr val="000000"/>
                </a:solidFill>
                <a:cs typeface="Arial" pitchFamily="34" charset="0"/>
              </a:rPr>
              <a:t>CI/HUMINT DET</a:t>
            </a:r>
          </a:p>
        </p:txBody>
      </p:sp>
      <p:sp>
        <p:nvSpPr>
          <p:cNvPr id="85" name="Line 197"/>
          <p:cNvSpPr>
            <a:spLocks noChangeShapeType="1"/>
          </p:cNvSpPr>
          <p:nvPr/>
        </p:nvSpPr>
        <p:spPr bwMode="auto">
          <a:xfrm flipV="1">
            <a:off x="1796254" y="3445153"/>
            <a:ext cx="1147285" cy="138174"/>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84" name="Rectangle 200"/>
          <p:cNvSpPr>
            <a:spLocks noChangeArrowheads="1"/>
          </p:cNvSpPr>
          <p:nvPr/>
        </p:nvSpPr>
        <p:spPr bwMode="auto">
          <a:xfrm>
            <a:off x="-2" y="3486090"/>
            <a:ext cx="1828800" cy="430887"/>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MEU &amp; VMM</a:t>
            </a:r>
            <a:endParaRPr lang="en-US" sz="1100" dirty="0">
              <a:solidFill>
                <a:srgbClr val="000000"/>
              </a:solidFill>
              <a:cs typeface="Arial" pitchFamily="34" charset="0"/>
            </a:endParaRPr>
          </a:p>
          <a:p>
            <a:r>
              <a:rPr lang="en-US" sz="1100" dirty="0">
                <a:solidFill>
                  <a:srgbClr val="000000"/>
                </a:solidFill>
                <a:cs typeface="Arial" pitchFamily="34" charset="0"/>
              </a:rPr>
              <a:t>Hurricane Relief, PR</a:t>
            </a:r>
            <a:r>
              <a:rPr lang="en-US" sz="1100" b="1" dirty="0">
                <a:solidFill>
                  <a:srgbClr val="000000"/>
                </a:solidFill>
                <a:cs typeface="Arial" pitchFamily="34" charset="0"/>
              </a:rPr>
              <a:t> </a:t>
            </a:r>
          </a:p>
        </p:txBody>
      </p:sp>
      <p:sp>
        <p:nvSpPr>
          <p:cNvPr id="63" name="Line 197"/>
          <p:cNvSpPr>
            <a:spLocks noChangeShapeType="1"/>
          </p:cNvSpPr>
          <p:nvPr/>
        </p:nvSpPr>
        <p:spPr bwMode="auto">
          <a:xfrm>
            <a:off x="4255254" y="1869862"/>
            <a:ext cx="1220832" cy="1199811"/>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54" name="Rectangle 200"/>
          <p:cNvSpPr>
            <a:spLocks noChangeArrowheads="1"/>
          </p:cNvSpPr>
          <p:nvPr/>
        </p:nvSpPr>
        <p:spPr bwMode="auto">
          <a:xfrm>
            <a:off x="3231840" y="1301712"/>
            <a:ext cx="1541488" cy="600164"/>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SYRIA</a:t>
            </a:r>
          </a:p>
          <a:p>
            <a:pPr lvl="0">
              <a:buFontTx/>
              <a:buChar char="•"/>
            </a:pPr>
            <a:r>
              <a:rPr lang="en-US" sz="1100" dirty="0">
                <a:solidFill>
                  <a:srgbClr val="000000"/>
                </a:solidFill>
                <a:cs typeface="Arial" pitchFamily="34" charset="0"/>
              </a:rPr>
              <a:t>  Individual Augments</a:t>
            </a:r>
          </a:p>
          <a:p>
            <a:pPr lvl="0">
              <a:buFontTx/>
              <a:buChar char="•"/>
            </a:pPr>
            <a:r>
              <a:rPr lang="en-US" sz="1100" dirty="0">
                <a:solidFill>
                  <a:srgbClr val="000000"/>
                </a:solidFill>
                <a:cs typeface="Arial" pitchFamily="34" charset="0"/>
              </a:rPr>
              <a:t>  Elements of II MEF</a:t>
            </a:r>
          </a:p>
        </p:txBody>
      </p:sp>
      <p:sp>
        <p:nvSpPr>
          <p:cNvPr id="81" name="Line 197"/>
          <p:cNvSpPr>
            <a:spLocks noChangeShapeType="1"/>
          </p:cNvSpPr>
          <p:nvPr/>
        </p:nvSpPr>
        <p:spPr bwMode="auto">
          <a:xfrm>
            <a:off x="1532452" y="2209800"/>
            <a:ext cx="1208171" cy="815499"/>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91" name="Rectangle 200"/>
          <p:cNvSpPr>
            <a:spLocks noChangeArrowheads="1"/>
          </p:cNvSpPr>
          <p:nvPr/>
        </p:nvSpPr>
        <p:spPr bwMode="auto">
          <a:xfrm>
            <a:off x="-7442" y="4007556"/>
            <a:ext cx="2588179" cy="600164"/>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HONDURAS/BELIZE/PERU/DOMINICA</a:t>
            </a:r>
            <a:r>
              <a:rPr lang="en-US" sz="1100" b="1" dirty="0">
                <a:solidFill>
                  <a:srgbClr val="000000"/>
                </a:solidFill>
                <a:cs typeface="Arial" pitchFamily="34" charset="0"/>
              </a:rPr>
              <a:t> </a:t>
            </a:r>
          </a:p>
          <a:p>
            <a:pPr marL="171450" indent="-171450">
              <a:buFont typeface="Arial" panose="020B0604020202020204" pitchFamily="34" charset="0"/>
              <a:buChar char="•"/>
            </a:pPr>
            <a:r>
              <a:rPr lang="en-US" sz="1100" dirty="0">
                <a:solidFill>
                  <a:srgbClr val="000000"/>
                </a:solidFill>
                <a:cs typeface="Arial" pitchFamily="34" charset="0"/>
              </a:rPr>
              <a:t>Theater Security Cooperation, Hurricane Relief, Water </a:t>
            </a:r>
            <a:r>
              <a:rPr lang="en-US" sz="1100" dirty="0" smtClean="0">
                <a:solidFill>
                  <a:srgbClr val="000000"/>
                </a:solidFill>
                <a:cs typeface="Arial" pitchFamily="34" charset="0"/>
              </a:rPr>
              <a:t>Purification</a:t>
            </a:r>
            <a:endParaRPr lang="en-US" sz="1100" dirty="0">
              <a:solidFill>
                <a:srgbClr val="000000"/>
              </a:solidFill>
              <a:cs typeface="Arial" pitchFamily="34" charset="0"/>
            </a:endParaRPr>
          </a:p>
        </p:txBody>
      </p:sp>
      <p:sp>
        <p:nvSpPr>
          <p:cNvPr id="72" name="Line 150"/>
          <p:cNvSpPr>
            <a:spLocks noChangeShapeType="1"/>
          </p:cNvSpPr>
          <p:nvPr/>
        </p:nvSpPr>
        <p:spPr bwMode="auto">
          <a:xfrm flipH="1">
            <a:off x="4838699" y="1901876"/>
            <a:ext cx="166823" cy="307925"/>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73" name="Rectangle 200"/>
          <p:cNvSpPr>
            <a:spLocks noChangeArrowheads="1"/>
          </p:cNvSpPr>
          <p:nvPr/>
        </p:nvSpPr>
        <p:spPr bwMode="auto">
          <a:xfrm>
            <a:off x="8069531" y="2650551"/>
            <a:ext cx="1054141" cy="600164"/>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JAPAN</a:t>
            </a:r>
            <a:r>
              <a:rPr lang="en-US" sz="1100" b="1" dirty="0">
                <a:solidFill>
                  <a:srgbClr val="000000"/>
                </a:solidFill>
                <a:cs typeface="Arial" pitchFamily="34" charset="0"/>
              </a:rPr>
              <a:t> </a:t>
            </a:r>
          </a:p>
          <a:p>
            <a:pPr marL="171450" indent="-171450">
              <a:buFont typeface="Arial" panose="020B0604020202020204" pitchFamily="34" charset="0"/>
              <a:buChar char="•"/>
            </a:pPr>
            <a:r>
              <a:rPr lang="en-US" sz="1100" dirty="0">
                <a:solidFill>
                  <a:srgbClr val="000000"/>
                </a:solidFill>
                <a:cs typeface="Arial" pitchFamily="34" charset="0"/>
              </a:rPr>
              <a:t>Forward Presence</a:t>
            </a:r>
          </a:p>
        </p:txBody>
      </p:sp>
      <p:sp>
        <p:nvSpPr>
          <p:cNvPr id="95" name="Line 197"/>
          <p:cNvSpPr>
            <a:spLocks noChangeShapeType="1"/>
          </p:cNvSpPr>
          <p:nvPr/>
        </p:nvSpPr>
        <p:spPr bwMode="auto">
          <a:xfrm flipH="1">
            <a:off x="7723384" y="2942206"/>
            <a:ext cx="346142" cy="123416"/>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35" name="Line 197"/>
          <p:cNvSpPr>
            <a:spLocks noChangeShapeType="1"/>
          </p:cNvSpPr>
          <p:nvPr/>
        </p:nvSpPr>
        <p:spPr bwMode="auto">
          <a:xfrm flipH="1">
            <a:off x="5612058" y="1665188"/>
            <a:ext cx="866830" cy="1224078"/>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37" name="Rectangle 200"/>
          <p:cNvSpPr>
            <a:spLocks noChangeArrowheads="1"/>
          </p:cNvSpPr>
          <p:nvPr/>
        </p:nvSpPr>
        <p:spPr bwMode="auto">
          <a:xfrm>
            <a:off x="-7442" y="1955467"/>
            <a:ext cx="1539894" cy="261610"/>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Bold </a:t>
            </a:r>
            <a:r>
              <a:rPr lang="en-US" sz="1100" b="1" u="sng" dirty="0" smtClean="0">
                <a:solidFill>
                  <a:srgbClr val="000000"/>
                </a:solidFill>
                <a:cs typeface="Arial" pitchFamily="34" charset="0"/>
              </a:rPr>
              <a:t>Alligator  17</a:t>
            </a:r>
            <a:endParaRPr lang="en-US" sz="1100" b="1" dirty="0">
              <a:solidFill>
                <a:srgbClr val="000000"/>
              </a:solidFill>
              <a:cs typeface="Arial" pitchFamily="34" charset="0"/>
            </a:endParaRPr>
          </a:p>
        </p:txBody>
      </p:sp>
      <p:sp>
        <p:nvSpPr>
          <p:cNvPr id="40" name="Rectangle 200"/>
          <p:cNvSpPr>
            <a:spLocks noChangeArrowheads="1"/>
          </p:cNvSpPr>
          <p:nvPr/>
        </p:nvSpPr>
        <p:spPr bwMode="auto">
          <a:xfrm>
            <a:off x="-8466" y="2361141"/>
            <a:ext cx="1540918" cy="430887"/>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Weapons Tactics Instructor Course</a:t>
            </a:r>
          </a:p>
        </p:txBody>
      </p:sp>
      <p:sp>
        <p:nvSpPr>
          <p:cNvPr id="41" name="Line 197"/>
          <p:cNvSpPr>
            <a:spLocks noChangeShapeType="1"/>
          </p:cNvSpPr>
          <p:nvPr/>
        </p:nvSpPr>
        <p:spPr bwMode="auto">
          <a:xfrm flipV="1">
            <a:off x="1245357" y="2955383"/>
            <a:ext cx="498811" cy="5467"/>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45" name="Line 197"/>
          <p:cNvSpPr>
            <a:spLocks noChangeShapeType="1"/>
          </p:cNvSpPr>
          <p:nvPr/>
        </p:nvSpPr>
        <p:spPr bwMode="auto">
          <a:xfrm>
            <a:off x="1532452" y="2603484"/>
            <a:ext cx="323090" cy="375379"/>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46" name="Rectangle 200"/>
          <p:cNvSpPr>
            <a:spLocks noChangeArrowheads="1"/>
          </p:cNvSpPr>
          <p:nvPr/>
        </p:nvSpPr>
        <p:spPr bwMode="auto">
          <a:xfrm>
            <a:off x="-2" y="2852873"/>
            <a:ext cx="1256486" cy="261610"/>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Mountain EX</a:t>
            </a:r>
          </a:p>
        </p:txBody>
      </p:sp>
      <p:sp>
        <p:nvSpPr>
          <p:cNvPr id="53" name="Line 197"/>
          <p:cNvSpPr>
            <a:spLocks noChangeShapeType="1"/>
          </p:cNvSpPr>
          <p:nvPr/>
        </p:nvSpPr>
        <p:spPr bwMode="auto">
          <a:xfrm flipV="1">
            <a:off x="2580737" y="3464159"/>
            <a:ext cx="312242" cy="543396"/>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55" name="Line 197"/>
          <p:cNvSpPr>
            <a:spLocks noChangeShapeType="1"/>
          </p:cNvSpPr>
          <p:nvPr/>
        </p:nvSpPr>
        <p:spPr bwMode="auto">
          <a:xfrm flipV="1">
            <a:off x="2558125" y="3517923"/>
            <a:ext cx="0" cy="494618"/>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56" name="Rectangle 128"/>
          <p:cNvSpPr>
            <a:spLocks noChangeArrowheads="1"/>
          </p:cNvSpPr>
          <p:nvPr/>
        </p:nvSpPr>
        <p:spPr bwMode="auto">
          <a:xfrm>
            <a:off x="6407519" y="3200400"/>
            <a:ext cx="1467062" cy="430887"/>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KUWAIT + UAE</a:t>
            </a:r>
            <a:endParaRPr lang="en-US" sz="1100" b="1" dirty="0">
              <a:solidFill>
                <a:srgbClr val="000000"/>
              </a:solidFill>
              <a:cs typeface="Arial" pitchFamily="34" charset="0"/>
            </a:endParaRPr>
          </a:p>
          <a:p>
            <a:pPr indent="-171450">
              <a:buFontTx/>
              <a:buChar char="•"/>
            </a:pPr>
            <a:r>
              <a:rPr lang="en-US" sz="1100" dirty="0">
                <a:solidFill>
                  <a:srgbClr val="000000"/>
                </a:solidFill>
                <a:cs typeface="Arial" pitchFamily="34" charset="0"/>
              </a:rPr>
              <a:t>Enablers</a:t>
            </a:r>
          </a:p>
        </p:txBody>
      </p:sp>
      <p:sp>
        <p:nvSpPr>
          <p:cNvPr id="59" name="Line 197"/>
          <p:cNvSpPr>
            <a:spLocks noChangeShapeType="1"/>
          </p:cNvSpPr>
          <p:nvPr/>
        </p:nvSpPr>
        <p:spPr bwMode="auto">
          <a:xfrm flipH="1" flipV="1">
            <a:off x="5747853" y="3146835"/>
            <a:ext cx="648537" cy="129765"/>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60" name="Line 197"/>
          <p:cNvSpPr>
            <a:spLocks noChangeShapeType="1"/>
          </p:cNvSpPr>
          <p:nvPr/>
        </p:nvSpPr>
        <p:spPr bwMode="auto">
          <a:xfrm flipH="1" flipV="1">
            <a:off x="5881725" y="3238224"/>
            <a:ext cx="525794" cy="389727"/>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62" name="Line 197"/>
          <p:cNvSpPr>
            <a:spLocks noChangeShapeType="1"/>
          </p:cNvSpPr>
          <p:nvPr/>
        </p:nvSpPr>
        <p:spPr bwMode="auto">
          <a:xfrm flipH="1">
            <a:off x="7706302" y="3050662"/>
            <a:ext cx="363225" cy="120590"/>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58" name="Rectangle 200"/>
          <p:cNvSpPr>
            <a:spLocks noChangeArrowheads="1"/>
          </p:cNvSpPr>
          <p:nvPr/>
        </p:nvSpPr>
        <p:spPr bwMode="auto">
          <a:xfrm>
            <a:off x="565" y="3178462"/>
            <a:ext cx="1662787" cy="261610"/>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Integrated Training  EX</a:t>
            </a:r>
          </a:p>
        </p:txBody>
      </p:sp>
      <p:sp>
        <p:nvSpPr>
          <p:cNvPr id="64" name="Line 197"/>
          <p:cNvSpPr>
            <a:spLocks noChangeShapeType="1"/>
          </p:cNvSpPr>
          <p:nvPr/>
        </p:nvSpPr>
        <p:spPr bwMode="auto">
          <a:xfrm flipV="1">
            <a:off x="1669315" y="3013305"/>
            <a:ext cx="126939" cy="263294"/>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67" name="Line 197"/>
          <p:cNvSpPr>
            <a:spLocks noChangeShapeType="1"/>
          </p:cNvSpPr>
          <p:nvPr/>
        </p:nvSpPr>
        <p:spPr bwMode="auto">
          <a:xfrm flipV="1">
            <a:off x="3600450" y="2945268"/>
            <a:ext cx="1335008" cy="788530"/>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69" name="Line 197"/>
          <p:cNvSpPr>
            <a:spLocks noChangeShapeType="1"/>
          </p:cNvSpPr>
          <p:nvPr/>
        </p:nvSpPr>
        <p:spPr bwMode="auto">
          <a:xfrm flipV="1">
            <a:off x="3575037" y="2942205"/>
            <a:ext cx="936669" cy="791593"/>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71" name="Rectangle 200"/>
          <p:cNvSpPr>
            <a:spLocks noChangeArrowheads="1"/>
          </p:cNvSpPr>
          <p:nvPr/>
        </p:nvSpPr>
        <p:spPr bwMode="auto">
          <a:xfrm>
            <a:off x="2086393" y="1704735"/>
            <a:ext cx="1054141" cy="600164"/>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a:solidFill>
                  <a:srgbClr val="000000"/>
                </a:solidFill>
                <a:cs typeface="Arial" pitchFamily="34" charset="0"/>
              </a:rPr>
              <a:t>UK</a:t>
            </a:r>
            <a:r>
              <a:rPr lang="en-US" sz="1100" b="1" dirty="0">
                <a:solidFill>
                  <a:srgbClr val="000000"/>
                </a:solidFill>
                <a:cs typeface="Arial" pitchFamily="34" charset="0"/>
              </a:rPr>
              <a:t> </a:t>
            </a:r>
          </a:p>
          <a:p>
            <a:pPr marL="171450" indent="-171450">
              <a:buFont typeface="Arial" panose="020B0604020202020204" pitchFamily="34" charset="0"/>
              <a:buChar char="•"/>
            </a:pPr>
            <a:r>
              <a:rPr lang="en-US" sz="1100" dirty="0">
                <a:solidFill>
                  <a:srgbClr val="000000"/>
                </a:solidFill>
                <a:cs typeface="Arial" pitchFamily="34" charset="0"/>
              </a:rPr>
              <a:t>Supporting Arms Ex</a:t>
            </a:r>
          </a:p>
        </p:txBody>
      </p:sp>
      <p:sp>
        <p:nvSpPr>
          <p:cNvPr id="79" name="Line 197"/>
          <p:cNvSpPr>
            <a:spLocks noChangeShapeType="1"/>
          </p:cNvSpPr>
          <p:nvPr/>
        </p:nvSpPr>
        <p:spPr bwMode="auto">
          <a:xfrm>
            <a:off x="3167564" y="1955467"/>
            <a:ext cx="1307908" cy="621117"/>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80" name="Rectangle 200"/>
          <p:cNvSpPr>
            <a:spLocks noChangeArrowheads="1"/>
          </p:cNvSpPr>
          <p:nvPr/>
        </p:nvSpPr>
        <p:spPr bwMode="auto">
          <a:xfrm>
            <a:off x="7723385" y="4257775"/>
            <a:ext cx="1054141" cy="600164"/>
          </a:xfrm>
          <a:prstGeom prst="rect">
            <a:avLst/>
          </a:prstGeom>
          <a:solidFill>
            <a:schemeClr val="bg1">
              <a:lumMod val="85000"/>
            </a:schemeClr>
          </a:solidFill>
          <a:ln w="12700">
            <a:solidFill>
              <a:schemeClr val="tx1"/>
            </a:solidFill>
            <a:miter lim="800000"/>
            <a:headEnd/>
            <a:tailEnd/>
          </a:ln>
        </p:spPr>
        <p:txBody>
          <a:bodyPr wrap="square">
            <a:spAutoFit/>
          </a:bodyPr>
          <a:lstStyle/>
          <a:p>
            <a:r>
              <a:rPr lang="en-US" sz="1100" b="1" u="sng" dirty="0" smtClean="0">
                <a:solidFill>
                  <a:srgbClr val="000000"/>
                </a:solidFill>
                <a:cs typeface="Arial" pitchFamily="34" charset="0"/>
              </a:rPr>
              <a:t>Afloat </a:t>
            </a:r>
            <a:r>
              <a:rPr lang="en-US" sz="1100" b="1" u="sng" dirty="0">
                <a:solidFill>
                  <a:srgbClr val="000000"/>
                </a:solidFill>
                <a:cs typeface="Arial" pitchFamily="34" charset="0"/>
              </a:rPr>
              <a:t>Pacific</a:t>
            </a:r>
            <a:r>
              <a:rPr lang="en-US" sz="1100" b="1" dirty="0">
                <a:solidFill>
                  <a:srgbClr val="000000"/>
                </a:solidFill>
                <a:cs typeface="Arial" pitchFamily="34" charset="0"/>
              </a:rPr>
              <a:t> </a:t>
            </a:r>
          </a:p>
          <a:p>
            <a:pPr marL="171450" indent="-171450">
              <a:buFont typeface="Arial" panose="020B0604020202020204" pitchFamily="34" charset="0"/>
              <a:buChar char="•"/>
            </a:pPr>
            <a:r>
              <a:rPr lang="en-US" sz="1100" dirty="0">
                <a:solidFill>
                  <a:srgbClr val="000000"/>
                </a:solidFill>
                <a:cs typeface="Arial" pitchFamily="34" charset="0"/>
              </a:rPr>
              <a:t>Tactical Air Integration</a:t>
            </a:r>
          </a:p>
        </p:txBody>
      </p:sp>
      <p:sp>
        <p:nvSpPr>
          <p:cNvPr id="82" name="Line 197"/>
          <p:cNvSpPr>
            <a:spLocks noChangeShapeType="1"/>
          </p:cNvSpPr>
          <p:nvPr/>
        </p:nvSpPr>
        <p:spPr bwMode="auto">
          <a:xfrm flipV="1">
            <a:off x="3575038" y="3522106"/>
            <a:ext cx="613468" cy="211693"/>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83" name="Line 197"/>
          <p:cNvSpPr>
            <a:spLocks noChangeShapeType="1"/>
          </p:cNvSpPr>
          <p:nvPr/>
        </p:nvSpPr>
        <p:spPr bwMode="auto">
          <a:xfrm flipV="1">
            <a:off x="4386505" y="3827702"/>
            <a:ext cx="885733" cy="149634"/>
          </a:xfrm>
          <a:prstGeom prst="line">
            <a:avLst/>
          </a:prstGeom>
          <a:noFill/>
          <a:ln w="22225">
            <a:solidFill>
              <a:srgbClr val="1A3DD4"/>
            </a:solidFill>
            <a:round/>
            <a:headEnd/>
            <a:tailEnd type="triangle" w="med" len="med"/>
          </a:ln>
        </p:spPr>
        <p:txBody>
          <a:bodyPr/>
          <a:lstStyle/>
          <a:p>
            <a:endParaRPr lang="en-US">
              <a:solidFill>
                <a:srgbClr val="000000"/>
              </a:solidFill>
              <a:latin typeface="Arial" pitchFamily="34" charset="0"/>
              <a:cs typeface="Arial" pitchFamily="34" charset="0"/>
            </a:endParaRPr>
          </a:p>
        </p:txBody>
      </p:sp>
      <p:pic>
        <p:nvPicPr>
          <p:cNvPr id="52" name="Picture 51"/>
          <p:cNvPicPr>
            <a:picLocks noChangeAspect="1"/>
          </p:cNvPicPr>
          <p:nvPr/>
        </p:nvPicPr>
        <p:blipFill>
          <a:blip r:embed="rId4"/>
          <a:stretch>
            <a:fillRect/>
          </a:stretch>
        </p:blipFill>
        <p:spPr>
          <a:xfrm>
            <a:off x="9093" y="-76200"/>
            <a:ext cx="829107" cy="1036384"/>
          </a:xfrm>
          <a:prstGeom prst="rect">
            <a:avLst/>
          </a:prstGeom>
        </p:spPr>
      </p:pic>
      <p:sp>
        <p:nvSpPr>
          <p:cNvPr id="57" name="TextBox 56"/>
          <p:cNvSpPr txBox="1"/>
          <p:nvPr/>
        </p:nvSpPr>
        <p:spPr>
          <a:xfrm>
            <a:off x="8458199" y="6629400"/>
            <a:ext cx="381001" cy="215444"/>
          </a:xfrm>
          <a:prstGeom prst="rect">
            <a:avLst/>
          </a:prstGeom>
        </p:spPr>
        <p:txBody>
          <a:bodyPr vert="horz" wrap="square" lIns="0" tIns="0" rIns="0" bIns="0" rtlCol="0">
            <a:spAutoFit/>
          </a:bodyPr>
          <a:lstStyle/>
          <a:p>
            <a:pPr marL="12700" algn="ctr">
              <a:lnSpc>
                <a:spcPct val="100000"/>
              </a:lnSpc>
              <a:tabLst>
                <a:tab pos="7328534" algn="l"/>
              </a:tabLst>
            </a:pPr>
            <a:r>
              <a:rPr lang="en-US" sz="1400" b="1" spc="-114" dirty="0" smtClean="0">
                <a:latin typeface="Calibri"/>
                <a:cs typeface="Calibri"/>
              </a:rPr>
              <a:t>6</a:t>
            </a:r>
          </a:p>
        </p:txBody>
      </p:sp>
    </p:spTree>
    <p:extLst>
      <p:ext uri="{BB962C8B-B14F-4D97-AF65-F5344CB8AC3E}">
        <p14:creationId xmlns:p14="http://schemas.microsoft.com/office/powerpoint/2010/main" val="3171536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 y="1277541"/>
            <a:ext cx="6291263" cy="1846659"/>
          </a:xfrm>
          <a:prstGeom prst="rect">
            <a:avLst/>
          </a:prstGeom>
          <a:noFill/>
        </p:spPr>
        <p:txBody>
          <a:bodyPr wrap="square" rtlCol="0">
            <a:spAutoFit/>
          </a:bodyPr>
          <a:lstStyle/>
          <a:p>
            <a:r>
              <a:rPr lang="en-US" b="1" u="sng" dirty="0">
                <a:solidFill>
                  <a:srgbClr val="000000"/>
                </a:solidFill>
              </a:rPr>
              <a:t>2d Marine Expeditionary Brigade</a:t>
            </a:r>
          </a:p>
          <a:p>
            <a:pPr marL="342900" indent="-342900">
              <a:buFont typeface="Arial" pitchFamily="34" charset="0"/>
              <a:buChar char="•"/>
            </a:pPr>
            <a:r>
              <a:rPr lang="en-US" sz="1600" dirty="0" smtClean="0">
                <a:solidFill>
                  <a:srgbClr val="000000"/>
                </a:solidFill>
              </a:rPr>
              <a:t>Supports </a:t>
            </a:r>
            <a:r>
              <a:rPr lang="en-US" sz="1600" dirty="0">
                <a:solidFill>
                  <a:srgbClr val="000000"/>
                </a:solidFill>
              </a:rPr>
              <a:t>MARFORAF </a:t>
            </a:r>
            <a:r>
              <a:rPr lang="en-US" sz="1600" dirty="0" smtClean="0">
                <a:solidFill>
                  <a:srgbClr val="000000"/>
                </a:solidFill>
              </a:rPr>
              <a:t>w/ready joint </a:t>
            </a:r>
            <a:r>
              <a:rPr lang="en-US" sz="1600" dirty="0">
                <a:solidFill>
                  <a:srgbClr val="000000"/>
                </a:solidFill>
              </a:rPr>
              <a:t>capable </a:t>
            </a:r>
            <a:r>
              <a:rPr lang="en-US" sz="1600" dirty="0" smtClean="0">
                <a:solidFill>
                  <a:srgbClr val="000000"/>
                </a:solidFill>
              </a:rPr>
              <a:t>task force </a:t>
            </a:r>
            <a:r>
              <a:rPr lang="en-US" sz="1600" dirty="0">
                <a:solidFill>
                  <a:srgbClr val="000000"/>
                </a:solidFill>
              </a:rPr>
              <a:t>(JTF)  </a:t>
            </a:r>
          </a:p>
          <a:p>
            <a:pPr marL="342900" indent="-342900">
              <a:buFont typeface="Arial" pitchFamily="34" charset="0"/>
              <a:buChar char="•"/>
            </a:pPr>
            <a:r>
              <a:rPr lang="en-US" sz="1600" dirty="0">
                <a:solidFill>
                  <a:srgbClr val="000000"/>
                </a:solidFill>
              </a:rPr>
              <a:t>Crisis </a:t>
            </a:r>
            <a:r>
              <a:rPr lang="en-US" sz="1600" dirty="0" smtClean="0">
                <a:solidFill>
                  <a:srgbClr val="000000"/>
                </a:solidFill>
              </a:rPr>
              <a:t>response </a:t>
            </a:r>
            <a:r>
              <a:rPr lang="en-US" sz="1600" dirty="0">
                <a:solidFill>
                  <a:srgbClr val="000000"/>
                </a:solidFill>
              </a:rPr>
              <a:t>in support of </a:t>
            </a:r>
            <a:r>
              <a:rPr lang="en-US" sz="1600" dirty="0" smtClean="0">
                <a:solidFill>
                  <a:srgbClr val="000000"/>
                </a:solidFill>
              </a:rPr>
              <a:t>combatant commands</a:t>
            </a:r>
            <a:endParaRPr lang="en-US" sz="1600" dirty="0">
              <a:solidFill>
                <a:srgbClr val="000000"/>
              </a:solidFill>
            </a:endParaRPr>
          </a:p>
          <a:p>
            <a:pPr marL="342900" indent="-342900">
              <a:buFont typeface="Arial" pitchFamily="34" charset="0"/>
              <a:buChar char="•"/>
            </a:pPr>
            <a:r>
              <a:rPr lang="en-US" sz="1600" dirty="0" smtClean="0">
                <a:solidFill>
                  <a:srgbClr val="000000"/>
                </a:solidFill>
              </a:rPr>
              <a:t>On going: BOLD ALLIGATOR 17 </a:t>
            </a:r>
          </a:p>
          <a:p>
            <a:pPr marL="342900" indent="-342900">
              <a:buFont typeface="Arial" pitchFamily="34" charset="0"/>
              <a:buChar char="•"/>
            </a:pPr>
            <a:r>
              <a:rPr lang="en-US" sz="1600" dirty="0">
                <a:solidFill>
                  <a:srgbClr val="000000"/>
                </a:solidFill>
              </a:rPr>
              <a:t>Recent exercises </a:t>
            </a:r>
            <a:r>
              <a:rPr lang="en-US" sz="1600" dirty="0" smtClean="0">
                <a:solidFill>
                  <a:srgbClr val="000000"/>
                </a:solidFill>
              </a:rPr>
              <a:t>: JUDICIOUS RESPONSE 17,  MPFEX 17,  </a:t>
            </a:r>
            <a:r>
              <a:rPr lang="en-US" sz="1600" dirty="0">
                <a:solidFill>
                  <a:srgbClr val="000000"/>
                </a:solidFill>
              </a:rPr>
              <a:t>COLD RESPONSE </a:t>
            </a:r>
            <a:r>
              <a:rPr lang="en-US" sz="1600" dirty="0" smtClean="0">
                <a:solidFill>
                  <a:srgbClr val="000000"/>
                </a:solidFill>
              </a:rPr>
              <a:t>16</a:t>
            </a:r>
            <a:endParaRPr lang="en-US" sz="1600" dirty="0">
              <a:solidFill>
                <a:srgbClr val="000000"/>
              </a:solidFill>
            </a:endParaRPr>
          </a:p>
          <a:p>
            <a:r>
              <a:rPr lang="en-US" sz="1600" dirty="0">
                <a:solidFill>
                  <a:srgbClr val="000000"/>
                </a:solidFill>
              </a:rPr>
              <a:t>       </a:t>
            </a:r>
          </a:p>
        </p:txBody>
      </p:sp>
      <p:sp>
        <p:nvSpPr>
          <p:cNvPr id="15" name="TextBox 14"/>
          <p:cNvSpPr txBox="1"/>
          <p:nvPr/>
        </p:nvSpPr>
        <p:spPr>
          <a:xfrm>
            <a:off x="5376196" y="3799582"/>
            <a:ext cx="3691604" cy="1077218"/>
          </a:xfrm>
          <a:prstGeom prst="rect">
            <a:avLst/>
          </a:prstGeom>
          <a:noFill/>
        </p:spPr>
        <p:txBody>
          <a:bodyPr wrap="square" rtlCol="0">
            <a:spAutoFit/>
          </a:bodyPr>
          <a:lstStyle/>
          <a:p>
            <a:r>
              <a:rPr lang="en-US" sz="1600" b="1" u="sng" dirty="0" smtClean="0">
                <a:solidFill>
                  <a:srgbClr val="000000"/>
                </a:solidFill>
              </a:rPr>
              <a:t>24 </a:t>
            </a:r>
            <a:r>
              <a:rPr lang="en-US" sz="1600" b="1" u="sng" dirty="0">
                <a:solidFill>
                  <a:srgbClr val="000000"/>
                </a:solidFill>
              </a:rPr>
              <a:t>Marine Expeditionary Unit</a:t>
            </a:r>
          </a:p>
          <a:p>
            <a:pPr marL="168275" indent="-168275">
              <a:buFont typeface="Arial" pitchFamily="34" charset="0"/>
              <a:buChar char="•"/>
            </a:pPr>
            <a:r>
              <a:rPr lang="en-US" sz="1600" dirty="0" smtClean="0">
                <a:solidFill>
                  <a:srgbClr val="000000"/>
                </a:solidFill>
              </a:rPr>
              <a:t>USCENTCOM – Inherent Resolve </a:t>
            </a:r>
          </a:p>
          <a:p>
            <a:pPr marL="168275" indent="-168275">
              <a:buFont typeface="Arial" pitchFamily="34" charset="0"/>
              <a:buChar char="•"/>
            </a:pPr>
            <a:r>
              <a:rPr lang="en-US" sz="1600" dirty="0" smtClean="0">
                <a:solidFill>
                  <a:srgbClr val="000000"/>
                </a:solidFill>
              </a:rPr>
              <a:t>USEUCOM</a:t>
            </a:r>
          </a:p>
          <a:p>
            <a:pPr marL="168275" indent="-168275">
              <a:buFont typeface="Arial" pitchFamily="34" charset="0"/>
              <a:buChar char="•"/>
            </a:pPr>
            <a:r>
              <a:rPr lang="en-US" sz="1600" dirty="0" smtClean="0">
                <a:solidFill>
                  <a:srgbClr val="000000"/>
                </a:solidFill>
              </a:rPr>
              <a:t>Hurricane Relief Ops </a:t>
            </a:r>
            <a:endParaRPr lang="en-US" sz="1600" dirty="0">
              <a:solidFill>
                <a:srgbClr val="000000"/>
              </a:solidFill>
            </a:endParaRPr>
          </a:p>
        </p:txBody>
      </p:sp>
      <p:sp>
        <p:nvSpPr>
          <p:cNvPr id="10" name="TextBox 9"/>
          <p:cNvSpPr txBox="1"/>
          <p:nvPr/>
        </p:nvSpPr>
        <p:spPr>
          <a:xfrm>
            <a:off x="938216" y="228600"/>
            <a:ext cx="7843840" cy="584775"/>
          </a:xfrm>
          <a:prstGeom prst="rect">
            <a:avLst/>
          </a:prstGeom>
          <a:noFill/>
        </p:spPr>
        <p:txBody>
          <a:bodyPr wrap="square" rtlCol="0">
            <a:spAutoFit/>
          </a:bodyPr>
          <a:lstStyle/>
          <a:p>
            <a:pPr algn="ctr"/>
            <a:r>
              <a:rPr lang="en-US" sz="3200" b="1" dirty="0">
                <a:solidFill>
                  <a:srgbClr val="000000"/>
                </a:solidFill>
                <a:latin typeface="+mj-lt"/>
                <a:cs typeface="Arial" panose="020B0604020202020204" pitchFamily="34" charset="0"/>
              </a:rPr>
              <a:t>2d MEB </a:t>
            </a:r>
            <a:r>
              <a:rPr lang="en-US" sz="3200" b="1" dirty="0" smtClean="0">
                <a:solidFill>
                  <a:srgbClr val="000000"/>
                </a:solidFill>
                <a:latin typeface="+mj-lt"/>
                <a:cs typeface="Arial" panose="020B0604020202020204" pitchFamily="34" charset="0"/>
              </a:rPr>
              <a:t>and </a:t>
            </a:r>
            <a:r>
              <a:rPr lang="en-US" sz="3200" b="1" dirty="0">
                <a:solidFill>
                  <a:srgbClr val="000000"/>
                </a:solidFill>
                <a:latin typeface="+mj-lt"/>
                <a:cs typeface="Arial" panose="020B0604020202020204" pitchFamily="34" charset="0"/>
              </a:rPr>
              <a:t>MEU Operations</a:t>
            </a:r>
          </a:p>
        </p:txBody>
      </p:sp>
      <p:sp>
        <p:nvSpPr>
          <p:cNvPr id="13" name="TextBox 12"/>
          <p:cNvSpPr txBox="1"/>
          <p:nvPr/>
        </p:nvSpPr>
        <p:spPr>
          <a:xfrm>
            <a:off x="5340859" y="5631597"/>
            <a:ext cx="3841944" cy="830997"/>
          </a:xfrm>
          <a:prstGeom prst="rect">
            <a:avLst/>
          </a:prstGeom>
          <a:noFill/>
        </p:spPr>
        <p:txBody>
          <a:bodyPr wrap="square" rtlCol="0">
            <a:spAutoFit/>
          </a:bodyPr>
          <a:lstStyle/>
          <a:p>
            <a:r>
              <a:rPr lang="en-US" sz="1600" b="1" u="sng" dirty="0">
                <a:solidFill>
                  <a:srgbClr val="000000"/>
                </a:solidFill>
              </a:rPr>
              <a:t>22 Marine Expeditionary Unit</a:t>
            </a:r>
          </a:p>
          <a:p>
            <a:pPr marL="168275" indent="-168275">
              <a:buFont typeface="Arial" pitchFamily="34" charset="0"/>
              <a:buChar char="•"/>
            </a:pPr>
            <a:r>
              <a:rPr lang="en-US" sz="1600" dirty="0" smtClean="0">
                <a:solidFill>
                  <a:srgbClr val="000000"/>
                </a:solidFill>
              </a:rPr>
              <a:t>USEUCOM – Odyssey Lightning</a:t>
            </a:r>
          </a:p>
          <a:p>
            <a:pPr marL="168275" indent="-168275">
              <a:buFont typeface="Arial" pitchFamily="34" charset="0"/>
              <a:buChar char="•"/>
            </a:pPr>
            <a:r>
              <a:rPr lang="en-US" sz="1600" dirty="0" smtClean="0">
                <a:solidFill>
                  <a:srgbClr val="000000"/>
                </a:solidFill>
              </a:rPr>
              <a:t>USCENTCOM – Maritime Security Ops </a:t>
            </a:r>
            <a:endParaRPr lang="en-US" sz="1600" dirty="0">
              <a:solidFill>
                <a:srgbClr val="000000"/>
              </a:solidFill>
            </a:endParaRPr>
          </a:p>
        </p:txBody>
      </p:sp>
      <p:sp>
        <p:nvSpPr>
          <p:cNvPr id="17" name="TextBox 16"/>
          <p:cNvSpPr txBox="1"/>
          <p:nvPr/>
        </p:nvSpPr>
        <p:spPr>
          <a:xfrm>
            <a:off x="5334000" y="4800600"/>
            <a:ext cx="3841944" cy="830997"/>
          </a:xfrm>
          <a:prstGeom prst="rect">
            <a:avLst/>
          </a:prstGeom>
          <a:noFill/>
        </p:spPr>
        <p:txBody>
          <a:bodyPr wrap="square" rtlCol="0">
            <a:spAutoFit/>
          </a:bodyPr>
          <a:lstStyle/>
          <a:p>
            <a:r>
              <a:rPr lang="en-US" sz="1600" b="1" u="sng" dirty="0">
                <a:solidFill>
                  <a:srgbClr val="000000"/>
                </a:solidFill>
              </a:rPr>
              <a:t>26 Marine Expeditionary Unit</a:t>
            </a:r>
          </a:p>
          <a:p>
            <a:pPr marL="168275" indent="-168275">
              <a:buFont typeface="Arial" pitchFamily="34" charset="0"/>
              <a:buChar char="•"/>
            </a:pPr>
            <a:r>
              <a:rPr lang="en-US" sz="1600" dirty="0" smtClean="0">
                <a:solidFill>
                  <a:srgbClr val="000000"/>
                </a:solidFill>
              </a:rPr>
              <a:t>Pre-deployment Work-Up </a:t>
            </a:r>
            <a:endParaRPr lang="en-US" sz="1600" dirty="0">
              <a:solidFill>
                <a:srgbClr val="000000"/>
              </a:solidFill>
            </a:endParaRPr>
          </a:p>
          <a:p>
            <a:pPr marL="168275" indent="-168275">
              <a:buFont typeface="Arial" pitchFamily="34" charset="0"/>
              <a:buChar char="•"/>
            </a:pPr>
            <a:r>
              <a:rPr lang="en-US" sz="1600" dirty="0">
                <a:solidFill>
                  <a:srgbClr val="000000"/>
                </a:solidFill>
              </a:rPr>
              <a:t>Hurricane Relief </a:t>
            </a:r>
            <a:r>
              <a:rPr lang="en-US" sz="1600" dirty="0" smtClean="0">
                <a:solidFill>
                  <a:srgbClr val="000000"/>
                </a:solidFill>
              </a:rPr>
              <a:t>Ops</a:t>
            </a:r>
            <a:endParaRPr lang="en-US" sz="1600" dirty="0">
              <a:solidFill>
                <a:srgbClr val="000000"/>
              </a:solidFill>
            </a:endParaRPr>
          </a:p>
        </p:txBody>
      </p:sp>
      <p:grpSp>
        <p:nvGrpSpPr>
          <p:cNvPr id="18" name="Group 17"/>
          <p:cNvGrpSpPr/>
          <p:nvPr/>
        </p:nvGrpSpPr>
        <p:grpSpPr>
          <a:xfrm>
            <a:off x="6477000" y="925094"/>
            <a:ext cx="2600030" cy="1589506"/>
            <a:chOff x="6323996" y="-6004"/>
            <a:chExt cx="2828630" cy="1495500"/>
          </a:xfrm>
        </p:grpSpPr>
        <p:pic>
          <p:nvPicPr>
            <p:cNvPr id="19" name="Picture 3" descr="2011 AOR Map_4062011.jpg"/>
            <p:cNvPicPr>
              <a:picLocks noChangeAspect="1"/>
            </p:cNvPicPr>
            <p:nvPr/>
          </p:nvPicPr>
          <p:blipFill rotWithShape="1">
            <a:blip r:embed="rId3" cstate="screen"/>
            <a:srcRect l="5149" r="5012" b="20223"/>
            <a:stretch/>
          </p:blipFill>
          <p:spPr bwMode="auto">
            <a:xfrm>
              <a:off x="6323996" y="-6004"/>
              <a:ext cx="2828630" cy="1495500"/>
            </a:xfrm>
            <a:prstGeom prst="rect">
              <a:avLst/>
            </a:prstGeom>
            <a:noFill/>
            <a:ln w="9525">
              <a:solidFill>
                <a:schemeClr val="tx1"/>
              </a:solidFill>
              <a:miter lim="800000"/>
              <a:headEnd/>
              <a:tailEnd/>
            </a:ln>
          </p:spPr>
        </p:pic>
        <p:sp>
          <p:nvSpPr>
            <p:cNvPr id="20" name="5-Point Star 19"/>
            <p:cNvSpPr/>
            <p:nvPr/>
          </p:nvSpPr>
          <p:spPr>
            <a:xfrm>
              <a:off x="8182849" y="650945"/>
              <a:ext cx="152400" cy="121920"/>
            </a:xfrm>
            <a:prstGeom prst="star5">
              <a:avLst/>
            </a:prstGeom>
            <a:solidFill>
              <a:schemeClr val="tx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7732609" y="402636"/>
              <a:ext cx="152400" cy="121920"/>
            </a:xfrm>
            <a:prstGeom prst="star5">
              <a:avLst/>
            </a:prstGeom>
            <a:solidFill>
              <a:schemeClr val="tx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6001" r="6389" b="10393"/>
          <a:stretch/>
        </p:blipFill>
        <p:spPr>
          <a:xfrm>
            <a:off x="5646525" y="2057400"/>
            <a:ext cx="3182829" cy="1739834"/>
          </a:xfrm>
          <a:prstGeom prst="rect">
            <a:avLst/>
          </a:prstGeom>
          <a:ln w="38100">
            <a:solidFill>
              <a:schemeClr val="tx1"/>
            </a:solidFill>
          </a:ln>
        </p:spPr>
      </p:pic>
      <p:pic>
        <p:nvPicPr>
          <p:cNvPr id="5" name="Picture 4">
            <a:extLst>
              <a:ext uri="{FF2B5EF4-FFF2-40B4-BE49-F238E27FC236}">
                <a16:creationId xmlns="" xmlns:a16="http://schemas.microsoft.com/office/drawing/2014/main" id="{52CA8A8D-1BD8-46EA-A961-29954C7D08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2597" y="3043928"/>
            <a:ext cx="2374388" cy="1683102"/>
          </a:xfrm>
          <a:prstGeom prst="rect">
            <a:avLst/>
          </a:prstGeom>
          <a:ln w="28575">
            <a:solidFill>
              <a:schemeClr val="tx1"/>
            </a:solidFill>
          </a:ln>
        </p:spPr>
      </p:pic>
      <p:sp>
        <p:nvSpPr>
          <p:cNvPr id="16" name="TextBox 15"/>
          <p:cNvSpPr txBox="1"/>
          <p:nvPr/>
        </p:nvSpPr>
        <p:spPr>
          <a:xfrm>
            <a:off x="8458199" y="6629400"/>
            <a:ext cx="381001" cy="215444"/>
          </a:xfrm>
          <a:prstGeom prst="rect">
            <a:avLst/>
          </a:prstGeom>
        </p:spPr>
        <p:txBody>
          <a:bodyPr vert="horz" wrap="square" lIns="0" tIns="0" rIns="0" bIns="0" rtlCol="0">
            <a:spAutoFit/>
          </a:bodyPr>
          <a:lstStyle/>
          <a:p>
            <a:pPr marL="12700" algn="ctr">
              <a:lnSpc>
                <a:spcPct val="100000"/>
              </a:lnSpc>
              <a:tabLst>
                <a:tab pos="7328534" algn="l"/>
              </a:tabLst>
            </a:pPr>
            <a:r>
              <a:rPr lang="en-US" sz="1400" b="1" spc="-114" dirty="0" smtClean="0">
                <a:latin typeface="Calibri"/>
                <a:cs typeface="Calibri"/>
              </a:rPr>
              <a:t>7</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538" y="5031830"/>
            <a:ext cx="2430662" cy="1620441"/>
          </a:xfrm>
          <a:prstGeom prst="rect">
            <a:avLst/>
          </a:prstGeom>
          <a:ln w="28575">
            <a:solidFill>
              <a:schemeClr val="tx1"/>
            </a:solidFill>
          </a:ln>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109" y="3050630"/>
            <a:ext cx="2297520" cy="1683102"/>
          </a:xfrm>
          <a:prstGeom prst="rect">
            <a:avLst/>
          </a:prstGeom>
          <a:ln w="28575">
            <a:solidFill>
              <a:schemeClr val="tx1"/>
            </a:solidFill>
          </a:ln>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5600" y="5031830"/>
            <a:ext cx="2401385" cy="1601724"/>
          </a:xfrm>
          <a:prstGeom prst="rect">
            <a:avLst/>
          </a:prstGeom>
          <a:ln w="28575">
            <a:solidFill>
              <a:schemeClr val="tx1"/>
            </a:solidFill>
          </a:ln>
        </p:spPr>
      </p:pic>
      <p:sp>
        <p:nvSpPr>
          <p:cNvPr id="8" name="5-Point Star 7"/>
          <p:cNvSpPr/>
          <p:nvPr/>
        </p:nvSpPr>
        <p:spPr>
          <a:xfrm>
            <a:off x="7315200" y="1676400"/>
            <a:ext cx="152400" cy="137993"/>
          </a:xfrm>
          <a:prstGeom prst="star5">
            <a:avLst/>
          </a:prstGeom>
          <a:solidFill>
            <a:schemeClr val="tx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ject 3"/>
          <p:cNvSpPr txBox="1"/>
          <p:nvPr/>
        </p:nvSpPr>
        <p:spPr>
          <a:xfrm>
            <a:off x="3776332" y="6652054"/>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23" name="object 3"/>
          <p:cNvSpPr txBox="1"/>
          <p:nvPr/>
        </p:nvSpPr>
        <p:spPr>
          <a:xfrm>
            <a:off x="3719629" y="43934"/>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Tree>
    <p:extLst>
      <p:ext uri="{BB962C8B-B14F-4D97-AF65-F5344CB8AC3E}">
        <p14:creationId xmlns:p14="http://schemas.microsoft.com/office/powerpoint/2010/main" val="405192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MEF in 2015</a:t>
            </a:r>
            <a:endParaRPr lang="en-US" dirty="0"/>
          </a:p>
        </p:txBody>
      </p:sp>
      <p:grpSp>
        <p:nvGrpSpPr>
          <p:cNvPr id="4" name="Group 3"/>
          <p:cNvGrpSpPr/>
          <p:nvPr/>
        </p:nvGrpSpPr>
        <p:grpSpPr>
          <a:xfrm>
            <a:off x="1582413" y="2242705"/>
            <a:ext cx="5759059" cy="4234295"/>
            <a:chOff x="1387670" y="1133475"/>
            <a:chExt cx="5759059" cy="4657725"/>
          </a:xfrm>
        </p:grpSpPr>
        <p:pic>
          <p:nvPicPr>
            <p:cNvPr id="1026" name="Picture 2" descr="C:\Users\james.hypes\Pictures\scales-ti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670" y="1133475"/>
              <a:ext cx="5759059" cy="4657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10257" y="3334010"/>
              <a:ext cx="2057401" cy="1726626"/>
            </a:xfrm>
            <a:prstGeom prst="rect">
              <a:avLst/>
            </a:prstGeom>
            <a:solidFill>
              <a:schemeClr val="accent3">
                <a:lumMod val="75000"/>
              </a:schemeClr>
            </a:solidFill>
            <a:ln w="19050">
              <a:solidFill>
                <a:schemeClr val="tx1"/>
              </a:solidFill>
            </a:ln>
            <a:scene3d>
              <a:camera prst="orthographicFront"/>
              <a:lightRig rig="threePt" dir="t"/>
            </a:scene3d>
            <a:sp3d>
              <a:bevelT/>
            </a:sp3d>
          </p:spPr>
          <p:txBody>
            <a:bodyPr wrap="square" rtlCol="0">
              <a:spAutoFit/>
            </a:bodyPr>
            <a:lstStyle/>
            <a:p>
              <a:pPr algn="ctr"/>
              <a:endParaRPr lang="en-US" sz="2400" b="1" dirty="0" smtClean="0">
                <a:solidFill>
                  <a:srgbClr val="FFFF00"/>
                </a:solidFill>
              </a:endParaRPr>
            </a:p>
            <a:p>
              <a:pPr algn="ctr"/>
              <a:endParaRPr lang="en-US" sz="2400" b="1" dirty="0">
                <a:solidFill>
                  <a:srgbClr val="FFFF00"/>
                </a:solidFill>
              </a:endParaRPr>
            </a:p>
            <a:p>
              <a:pPr algn="ctr"/>
              <a:r>
                <a:rPr lang="en-US" sz="2400" b="1" dirty="0" smtClean="0">
                  <a:solidFill>
                    <a:srgbClr val="FFFF00"/>
                  </a:solidFill>
                </a:rPr>
                <a:t>GFM</a:t>
              </a:r>
              <a:endParaRPr lang="en-US" sz="2400" b="1" dirty="0">
                <a:solidFill>
                  <a:srgbClr val="FFFF00"/>
                </a:solidFill>
              </a:endParaRPr>
            </a:p>
            <a:p>
              <a:pPr algn="ctr"/>
              <a:r>
                <a:rPr lang="en-US" sz="2400" b="1" dirty="0" smtClean="0">
                  <a:solidFill>
                    <a:srgbClr val="FFFF00"/>
                  </a:solidFill>
                </a:rPr>
                <a:t> </a:t>
              </a:r>
              <a:endParaRPr lang="en-US" sz="2400" b="1" dirty="0">
                <a:solidFill>
                  <a:srgbClr val="FFFF00"/>
                </a:solidFill>
              </a:endParaRPr>
            </a:p>
          </p:txBody>
        </p:sp>
        <p:sp>
          <p:nvSpPr>
            <p:cNvPr id="10" name="TextBox 9"/>
            <p:cNvSpPr txBox="1"/>
            <p:nvPr/>
          </p:nvSpPr>
          <p:spPr>
            <a:xfrm>
              <a:off x="5147510" y="2673829"/>
              <a:ext cx="1744579" cy="1320362"/>
            </a:xfrm>
            <a:prstGeom prst="rect">
              <a:avLst/>
            </a:prstGeom>
            <a:solidFill>
              <a:schemeClr val="accent3">
                <a:lumMod val="75000"/>
              </a:schemeClr>
            </a:solidFill>
            <a:ln w="19050">
              <a:solidFill>
                <a:schemeClr val="tx1"/>
              </a:solidFill>
            </a:ln>
            <a:scene3d>
              <a:camera prst="orthographicFront"/>
              <a:lightRig rig="threePt" dir="t"/>
            </a:scene3d>
            <a:sp3d>
              <a:bevelT/>
            </a:sp3d>
          </p:spPr>
          <p:txBody>
            <a:bodyPr wrap="square" rtlCol="0">
              <a:spAutoFit/>
            </a:bodyPr>
            <a:lstStyle/>
            <a:p>
              <a:pPr algn="ctr"/>
              <a:r>
                <a:rPr lang="en-US" sz="2400" b="1" dirty="0" smtClean="0">
                  <a:solidFill>
                    <a:srgbClr val="FFFF00"/>
                  </a:solidFill>
                </a:rPr>
                <a:t>MEF</a:t>
              </a:r>
            </a:p>
            <a:p>
              <a:pPr algn="ctr"/>
              <a:r>
                <a:rPr lang="en-US" sz="2400" b="1" dirty="0" smtClean="0">
                  <a:solidFill>
                    <a:srgbClr val="FFFF00"/>
                  </a:solidFill>
                </a:rPr>
                <a:t>Warfighting</a:t>
              </a:r>
            </a:p>
            <a:p>
              <a:pPr algn="ctr"/>
              <a:r>
                <a:rPr lang="en-US" sz="2400" b="1" dirty="0" smtClean="0">
                  <a:solidFill>
                    <a:srgbClr val="FFFF00"/>
                  </a:solidFill>
                </a:rPr>
                <a:t> </a:t>
              </a:r>
              <a:endParaRPr lang="en-US" sz="2400" b="1" dirty="0">
                <a:solidFill>
                  <a:srgbClr val="FFFF00"/>
                </a:solidFill>
              </a:endParaRPr>
            </a:p>
          </p:txBody>
        </p:sp>
      </p:grpSp>
      <p:sp>
        <p:nvSpPr>
          <p:cNvPr id="17" name="object 3"/>
          <p:cNvSpPr txBox="1"/>
          <p:nvPr/>
        </p:nvSpPr>
        <p:spPr>
          <a:xfrm>
            <a:off x="3765699" y="6652054"/>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18" name="object 3"/>
          <p:cNvSpPr txBox="1"/>
          <p:nvPr/>
        </p:nvSpPr>
        <p:spPr>
          <a:xfrm>
            <a:off x="3778101" y="0"/>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19" name="TextBox 18"/>
          <p:cNvSpPr txBox="1"/>
          <p:nvPr/>
        </p:nvSpPr>
        <p:spPr>
          <a:xfrm>
            <a:off x="8458199" y="6629400"/>
            <a:ext cx="381001" cy="215444"/>
          </a:xfrm>
          <a:prstGeom prst="rect">
            <a:avLst/>
          </a:prstGeom>
        </p:spPr>
        <p:txBody>
          <a:bodyPr vert="horz" wrap="square" lIns="0" tIns="0" rIns="0" bIns="0" rtlCol="0">
            <a:spAutoFit/>
          </a:bodyPr>
          <a:lstStyle/>
          <a:p>
            <a:pPr marL="12700" algn="ctr">
              <a:lnSpc>
                <a:spcPct val="100000"/>
              </a:lnSpc>
              <a:tabLst>
                <a:tab pos="7328534" algn="l"/>
              </a:tabLst>
            </a:pPr>
            <a:r>
              <a:rPr lang="en-US" sz="1400" b="1" spc="-114" dirty="0" smtClean="0">
                <a:latin typeface="Calibri"/>
                <a:cs typeface="Calibri"/>
              </a:rPr>
              <a:t>8</a:t>
            </a:r>
          </a:p>
        </p:txBody>
      </p:sp>
      <p:sp>
        <p:nvSpPr>
          <p:cNvPr id="14" name="Rectangle 13"/>
          <p:cNvSpPr/>
          <p:nvPr/>
        </p:nvSpPr>
        <p:spPr>
          <a:xfrm>
            <a:off x="1686416" y="901264"/>
            <a:ext cx="6400800" cy="1569660"/>
          </a:xfrm>
          <a:prstGeom prst="rect">
            <a:avLst/>
          </a:prstGeom>
          <a:solidFill>
            <a:srgbClr val="FFFF00"/>
          </a:solidFill>
          <a:ln>
            <a:solidFill>
              <a:schemeClr val="tx1"/>
            </a:solidFill>
          </a:ln>
          <a:scene3d>
            <a:camera prst="orthographicFront"/>
            <a:lightRig rig="threePt" dir="t"/>
          </a:scene3d>
          <a:sp3d>
            <a:bevelT/>
          </a:sp3d>
        </p:spPr>
        <p:txBody>
          <a:bodyPr wrap="square">
            <a:spAutoFit/>
          </a:bodyPr>
          <a:lstStyle/>
          <a:p>
            <a:pPr marL="12700" lvl="0" algn="ctr">
              <a:tabLst>
                <a:tab pos="7328534" algn="l"/>
              </a:tabLst>
            </a:pPr>
            <a:r>
              <a:rPr lang="en-US" sz="2400" b="1" u="sng" spc="-114" dirty="0">
                <a:solidFill>
                  <a:prstClr val="black"/>
                </a:solidFill>
                <a:cs typeface="Calibri"/>
              </a:rPr>
              <a:t>PRIORITIES </a:t>
            </a:r>
          </a:p>
          <a:p>
            <a:pPr marL="469900" lvl="0" indent="-457200">
              <a:buFontTx/>
              <a:buAutoNum type="arabicPeriod"/>
              <a:tabLst>
                <a:tab pos="7328534" algn="l"/>
              </a:tabLst>
            </a:pPr>
            <a:r>
              <a:rPr lang="en-US" sz="2400" b="1" spc="-114" dirty="0">
                <a:solidFill>
                  <a:prstClr val="black"/>
                </a:solidFill>
                <a:cs typeface="Calibri"/>
              </a:rPr>
              <a:t>Global Force </a:t>
            </a:r>
            <a:r>
              <a:rPr lang="en-US" sz="2400" b="1" spc="-114" dirty="0" smtClean="0">
                <a:solidFill>
                  <a:prstClr val="black"/>
                </a:solidFill>
                <a:cs typeface="Calibri"/>
              </a:rPr>
              <a:t>Management (</a:t>
            </a:r>
            <a:r>
              <a:rPr lang="en-US" sz="2400" b="1" spc="-114" dirty="0">
                <a:solidFill>
                  <a:prstClr val="black"/>
                </a:solidFill>
                <a:cs typeface="Calibri"/>
              </a:rPr>
              <a:t>GFM</a:t>
            </a:r>
            <a:r>
              <a:rPr lang="en-US" sz="2400" b="1" spc="-114" dirty="0" smtClean="0">
                <a:solidFill>
                  <a:prstClr val="black"/>
                </a:solidFill>
                <a:cs typeface="Calibri"/>
              </a:rPr>
              <a:t>)</a:t>
            </a:r>
          </a:p>
          <a:p>
            <a:pPr marL="469900" lvl="0" indent="-457200">
              <a:buFontTx/>
              <a:buAutoNum type="arabicPeriod"/>
              <a:tabLst>
                <a:tab pos="7328534" algn="l"/>
              </a:tabLst>
            </a:pPr>
            <a:r>
              <a:rPr lang="en-US" sz="2400" b="1" spc="-114" dirty="0" smtClean="0">
                <a:solidFill>
                  <a:prstClr val="black"/>
                </a:solidFill>
                <a:cs typeface="Calibri"/>
              </a:rPr>
              <a:t>Crisis </a:t>
            </a:r>
            <a:r>
              <a:rPr lang="en-US" sz="2400" b="1" spc="-114" dirty="0">
                <a:solidFill>
                  <a:prstClr val="black"/>
                </a:solidFill>
                <a:cs typeface="Calibri"/>
              </a:rPr>
              <a:t>response </a:t>
            </a:r>
            <a:r>
              <a:rPr lang="en-US" sz="2400" b="1" spc="-114" dirty="0" smtClean="0">
                <a:solidFill>
                  <a:prstClr val="black"/>
                </a:solidFill>
                <a:cs typeface="Calibri"/>
              </a:rPr>
              <a:t>(2d MEB</a:t>
            </a:r>
            <a:r>
              <a:rPr lang="en-US" sz="2400" b="1" spc="-114" dirty="0">
                <a:solidFill>
                  <a:prstClr val="black"/>
                </a:solidFill>
                <a:cs typeface="Calibri"/>
              </a:rPr>
              <a:t>)</a:t>
            </a:r>
          </a:p>
          <a:p>
            <a:pPr marL="469900" lvl="0" indent="-457200">
              <a:buFontTx/>
              <a:buAutoNum type="arabicPeriod"/>
              <a:tabLst>
                <a:tab pos="7328534" algn="l"/>
              </a:tabLst>
            </a:pPr>
            <a:r>
              <a:rPr lang="en-US" sz="2400" b="1" spc="-114" dirty="0">
                <a:solidFill>
                  <a:prstClr val="black"/>
                </a:solidFill>
                <a:cs typeface="Calibri"/>
              </a:rPr>
              <a:t>MEF Warfightin</a:t>
            </a:r>
            <a:r>
              <a:rPr lang="en-US" sz="2400" b="1" u="sng" spc="-114" dirty="0">
                <a:solidFill>
                  <a:prstClr val="black"/>
                </a:solidFill>
                <a:cs typeface="Calibri"/>
              </a:rPr>
              <a:t>g  </a:t>
            </a:r>
          </a:p>
        </p:txBody>
      </p:sp>
    </p:spTree>
    <p:extLst>
      <p:ext uri="{BB962C8B-B14F-4D97-AF65-F5344CB8AC3E}">
        <p14:creationId xmlns:p14="http://schemas.microsoft.com/office/powerpoint/2010/main" val="2384722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4315"/>
            <a:ext cx="7696200" cy="984885"/>
          </a:xfrm>
        </p:spPr>
        <p:txBody>
          <a:bodyPr/>
          <a:lstStyle/>
          <a:p>
            <a:r>
              <a:rPr lang="en-US" dirty="0" smtClean="0"/>
              <a:t>CMC FY 19-23 Force Management Plan (FMP)</a:t>
            </a:r>
            <a:endParaRPr lang="en-US" dirty="0"/>
          </a:p>
        </p:txBody>
      </p:sp>
      <p:sp>
        <p:nvSpPr>
          <p:cNvPr id="11" name="object 3"/>
          <p:cNvSpPr txBox="1"/>
          <p:nvPr/>
        </p:nvSpPr>
        <p:spPr>
          <a:xfrm>
            <a:off x="3776332" y="6652054"/>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12" name="object 3"/>
          <p:cNvSpPr txBox="1"/>
          <p:nvPr/>
        </p:nvSpPr>
        <p:spPr>
          <a:xfrm>
            <a:off x="3748207" y="43934"/>
            <a:ext cx="1607059" cy="184666"/>
          </a:xfrm>
          <a:prstGeom prst="rect">
            <a:avLst/>
          </a:prstGeom>
        </p:spPr>
        <p:txBody>
          <a:bodyPr vert="horz" wrap="square" lIns="0" tIns="0" rIns="0" bIns="0" rtlCol="0">
            <a:spAutoFit/>
          </a:bodyPr>
          <a:lstStyle/>
          <a:p>
            <a:pPr marL="12700" algn="ctr"/>
            <a:r>
              <a:rPr sz="1200" b="1" spc="-10" dirty="0">
                <a:solidFill>
                  <a:srgbClr val="008000"/>
                </a:solidFill>
                <a:cs typeface="Calibri"/>
              </a:rPr>
              <a:t>UNCLAS</a:t>
            </a:r>
            <a:r>
              <a:rPr sz="1200" b="1" spc="-20" dirty="0">
                <a:solidFill>
                  <a:srgbClr val="008000"/>
                </a:solidFill>
                <a:cs typeface="Calibri"/>
              </a:rPr>
              <a:t>S</a:t>
            </a:r>
            <a:r>
              <a:rPr sz="1200" b="1" spc="-5" dirty="0">
                <a:solidFill>
                  <a:srgbClr val="008000"/>
                </a:solidFill>
                <a:cs typeface="Calibri"/>
              </a:rPr>
              <a:t>IFI</a:t>
            </a:r>
            <a:r>
              <a:rPr sz="1200" b="1" dirty="0">
                <a:solidFill>
                  <a:srgbClr val="008000"/>
                </a:solidFill>
                <a:cs typeface="Calibri"/>
              </a:rPr>
              <a:t>ED</a:t>
            </a:r>
            <a:endParaRPr sz="1200" dirty="0">
              <a:solidFill>
                <a:prstClr val="black"/>
              </a:solidFill>
              <a:cs typeface="Calibri"/>
            </a:endParaRPr>
          </a:p>
        </p:txBody>
      </p:sp>
      <p:sp>
        <p:nvSpPr>
          <p:cNvPr id="13" name="TextBox 12"/>
          <p:cNvSpPr txBox="1"/>
          <p:nvPr/>
        </p:nvSpPr>
        <p:spPr>
          <a:xfrm>
            <a:off x="0" y="917030"/>
            <a:ext cx="9144000" cy="1231106"/>
          </a:xfrm>
          <a:prstGeom prst="rect">
            <a:avLst/>
          </a:prstGeom>
          <a:solidFill>
            <a:srgbClr val="FFFF00"/>
          </a:solidFill>
          <a:ln w="19050">
            <a:solidFill>
              <a:schemeClr val="tx1"/>
            </a:solidFill>
          </a:ln>
        </p:spPr>
        <p:txBody>
          <a:bodyPr vert="horz" wrap="square" lIns="0" tIns="0" rIns="0" bIns="0" rtlCol="0">
            <a:spAutoFit/>
          </a:bodyPr>
          <a:lstStyle/>
          <a:p>
            <a:pPr marL="12700" algn="ctr">
              <a:lnSpc>
                <a:spcPct val="100000"/>
              </a:lnSpc>
              <a:tabLst>
                <a:tab pos="7328534" algn="l"/>
              </a:tabLst>
            </a:pPr>
            <a:r>
              <a:rPr lang="en-US" sz="2000" b="1" u="sng" spc="-114" dirty="0" smtClean="0">
                <a:latin typeface="Calibri"/>
                <a:cs typeface="Calibri"/>
              </a:rPr>
              <a:t>FORCE MANAGEMENT PLAN  FY 19-23  Goal</a:t>
            </a:r>
          </a:p>
          <a:p>
            <a:pPr marL="12700" algn="ctr">
              <a:lnSpc>
                <a:spcPct val="100000"/>
              </a:lnSpc>
              <a:tabLst>
                <a:tab pos="7328534" algn="l"/>
              </a:tabLst>
            </a:pPr>
            <a:r>
              <a:rPr lang="en-US" sz="2000" b="1" spc="-114" dirty="0" smtClean="0">
                <a:latin typeface="Calibri"/>
                <a:cs typeface="Calibri"/>
              </a:rPr>
              <a:t>A ready-force postured in accordance with SecDef, CJCS, and CMC guidance, satisfying NMS objectives, JSCP objectives, and Theater Plan requirements, and managed/allocated in a manner that facilities readiness and Force Development. </a:t>
            </a:r>
            <a:endParaRPr lang="en-US" sz="2000" b="1" spc="-114" dirty="0">
              <a:latin typeface="Calibri"/>
              <a:cs typeface="Calibri"/>
            </a:endParaRPr>
          </a:p>
        </p:txBody>
      </p:sp>
      <p:sp>
        <p:nvSpPr>
          <p:cNvPr id="16" name="TextBox 15"/>
          <p:cNvSpPr txBox="1"/>
          <p:nvPr/>
        </p:nvSpPr>
        <p:spPr>
          <a:xfrm>
            <a:off x="762000" y="2209800"/>
            <a:ext cx="7696200" cy="3323987"/>
          </a:xfrm>
          <a:prstGeom prst="rect">
            <a:avLst/>
          </a:prstGeom>
        </p:spPr>
        <p:txBody>
          <a:bodyPr vert="horz" wrap="square" lIns="0" tIns="0" rIns="0" bIns="0" rtlCol="0">
            <a:spAutoFit/>
          </a:bodyPr>
          <a:lstStyle/>
          <a:p>
            <a:pPr marL="12700" algn="ctr">
              <a:lnSpc>
                <a:spcPct val="100000"/>
              </a:lnSpc>
              <a:tabLst>
                <a:tab pos="7328534" algn="l"/>
              </a:tabLst>
            </a:pPr>
            <a:r>
              <a:rPr lang="en-US" sz="2400" b="1" spc="-114" dirty="0" smtClean="0">
                <a:latin typeface="Calibri"/>
                <a:cs typeface="Calibri"/>
              </a:rPr>
              <a:t>CMC FY 19-23 FMP</a:t>
            </a:r>
          </a:p>
          <a:p>
            <a:pPr marL="355600" indent="-342900">
              <a:lnSpc>
                <a:spcPct val="100000"/>
              </a:lnSpc>
              <a:buFont typeface="Arial" panose="020B0604020202020204" pitchFamily="34" charset="0"/>
              <a:buChar char="•"/>
              <a:tabLst>
                <a:tab pos="7328534" algn="l"/>
              </a:tabLst>
            </a:pPr>
            <a:r>
              <a:rPr lang="en-US" sz="2400" b="1" spc="-114" dirty="0" smtClean="0">
                <a:latin typeface="Calibri"/>
                <a:cs typeface="Calibri"/>
              </a:rPr>
              <a:t>Classified Document released in May 2017 </a:t>
            </a:r>
          </a:p>
          <a:p>
            <a:pPr marL="355600" indent="-342900">
              <a:lnSpc>
                <a:spcPct val="100000"/>
              </a:lnSpc>
              <a:buFont typeface="Arial" panose="020B0604020202020204" pitchFamily="34" charset="0"/>
              <a:buChar char="•"/>
              <a:tabLst>
                <a:tab pos="7328534" algn="l"/>
              </a:tabLst>
            </a:pPr>
            <a:r>
              <a:rPr lang="en-US" sz="2400" b="1" spc="-114" dirty="0" smtClean="0">
                <a:latin typeface="Calibri"/>
                <a:cs typeface="Calibri"/>
              </a:rPr>
              <a:t>Revises the threat focus </a:t>
            </a:r>
          </a:p>
          <a:p>
            <a:pPr marL="355600" indent="-342900">
              <a:lnSpc>
                <a:spcPct val="100000"/>
              </a:lnSpc>
              <a:buFont typeface="Arial" panose="020B0604020202020204" pitchFamily="34" charset="0"/>
              <a:buChar char="•"/>
              <a:tabLst>
                <a:tab pos="7328534" algn="l"/>
              </a:tabLst>
            </a:pPr>
            <a:r>
              <a:rPr lang="en-US" sz="2400" b="1" spc="-114" dirty="0" smtClean="0">
                <a:latin typeface="Calibri"/>
                <a:cs typeface="Calibri"/>
              </a:rPr>
              <a:t>Changes previous Service priorities and focus as they relate to:</a:t>
            </a:r>
          </a:p>
          <a:p>
            <a:pPr marL="812800" lvl="1" indent="-342900">
              <a:buFont typeface="Arial" panose="020B0604020202020204" pitchFamily="34" charset="0"/>
              <a:buChar char="•"/>
              <a:tabLst>
                <a:tab pos="7328534" algn="l"/>
              </a:tabLst>
            </a:pPr>
            <a:r>
              <a:rPr lang="en-US" sz="2400" b="1" spc="-114" dirty="0" smtClean="0">
                <a:latin typeface="Calibri"/>
                <a:cs typeface="Calibri"/>
              </a:rPr>
              <a:t>OPLANs/CONPLANs</a:t>
            </a:r>
          </a:p>
          <a:p>
            <a:pPr marL="812800" lvl="1" indent="-342900">
              <a:buFont typeface="Arial" panose="020B0604020202020204" pitchFamily="34" charset="0"/>
              <a:buChar char="•"/>
              <a:tabLst>
                <a:tab pos="7328534" algn="l"/>
              </a:tabLst>
            </a:pPr>
            <a:r>
              <a:rPr lang="en-US" sz="2400" b="1" spc="-114" dirty="0" smtClean="0">
                <a:latin typeface="Calibri"/>
                <a:cs typeface="Calibri"/>
              </a:rPr>
              <a:t>MAGTF Warfighting </a:t>
            </a:r>
          </a:p>
          <a:p>
            <a:pPr marL="812800" lvl="1" indent="-342900">
              <a:buFont typeface="Arial" panose="020B0604020202020204" pitchFamily="34" charset="0"/>
              <a:buChar char="•"/>
              <a:tabLst>
                <a:tab pos="7328534" algn="l"/>
              </a:tabLst>
            </a:pPr>
            <a:r>
              <a:rPr lang="en-US" sz="2400" b="1" spc="-114" dirty="0" smtClean="0">
                <a:latin typeface="Calibri"/>
                <a:cs typeface="Calibri"/>
              </a:rPr>
              <a:t>Training and Exercises</a:t>
            </a:r>
          </a:p>
          <a:p>
            <a:pPr marL="812800" lvl="1" indent="-342900">
              <a:buFont typeface="Arial" panose="020B0604020202020204" pitchFamily="34" charset="0"/>
              <a:buChar char="•"/>
              <a:tabLst>
                <a:tab pos="7328534" algn="l"/>
              </a:tabLst>
            </a:pPr>
            <a:r>
              <a:rPr lang="en-US" sz="2400" b="1" spc="-114" dirty="0" smtClean="0">
                <a:latin typeface="Calibri"/>
                <a:cs typeface="Calibri"/>
              </a:rPr>
              <a:t>Readiness </a:t>
            </a:r>
          </a:p>
          <a:p>
            <a:pPr marL="355600" indent="-342900">
              <a:lnSpc>
                <a:spcPct val="100000"/>
              </a:lnSpc>
              <a:buFont typeface="Arial" panose="020B0604020202020204" pitchFamily="34" charset="0"/>
              <a:buChar char="•"/>
              <a:tabLst>
                <a:tab pos="7328534" algn="l"/>
              </a:tabLst>
            </a:pPr>
            <a:endParaRPr lang="en-US" sz="2400" b="1" spc="-114" dirty="0" smtClean="0">
              <a:latin typeface="Calibri"/>
              <a:cs typeface="Calibri"/>
            </a:endParaRPr>
          </a:p>
        </p:txBody>
      </p:sp>
      <p:sp>
        <p:nvSpPr>
          <p:cNvPr id="17" name="TextBox 16"/>
          <p:cNvSpPr txBox="1"/>
          <p:nvPr/>
        </p:nvSpPr>
        <p:spPr>
          <a:xfrm>
            <a:off x="8458199" y="6629400"/>
            <a:ext cx="381001" cy="215444"/>
          </a:xfrm>
          <a:prstGeom prst="rect">
            <a:avLst/>
          </a:prstGeom>
        </p:spPr>
        <p:txBody>
          <a:bodyPr vert="horz" wrap="square" lIns="0" tIns="0" rIns="0" bIns="0" rtlCol="0">
            <a:spAutoFit/>
          </a:bodyPr>
          <a:lstStyle/>
          <a:p>
            <a:pPr marL="12700" algn="ctr">
              <a:lnSpc>
                <a:spcPct val="100000"/>
              </a:lnSpc>
              <a:tabLst>
                <a:tab pos="7328534" algn="l"/>
              </a:tabLst>
            </a:pPr>
            <a:r>
              <a:rPr lang="en-US" sz="1400" b="1" spc="-114" dirty="0" smtClean="0">
                <a:latin typeface="Calibri"/>
                <a:cs typeface="Calibri"/>
              </a:rPr>
              <a:t>9</a:t>
            </a:r>
          </a:p>
        </p:txBody>
      </p:sp>
      <p:sp>
        <p:nvSpPr>
          <p:cNvPr id="3" name="Rectangle 2"/>
          <p:cNvSpPr/>
          <p:nvPr/>
        </p:nvSpPr>
        <p:spPr>
          <a:xfrm>
            <a:off x="76200" y="5469917"/>
            <a:ext cx="9067800" cy="1200329"/>
          </a:xfrm>
          <a:prstGeom prst="rect">
            <a:avLst/>
          </a:prstGeom>
        </p:spPr>
        <p:txBody>
          <a:bodyPr wrap="square">
            <a:spAutoFit/>
          </a:bodyPr>
          <a:lstStyle/>
          <a:p>
            <a:r>
              <a:rPr lang="en-US" dirty="0"/>
              <a:t>“These institutional efforts (MOC and FD 2025 Initiative) were spurred by a critical self-assessment that revealed that the Marine Corps is  not organized, trained, equipped, or postured to meet the demands of the rapidly evolving future operating environment. “  </a:t>
            </a:r>
          </a:p>
          <a:p>
            <a:r>
              <a:rPr lang="en-US" dirty="0"/>
              <a:t>CMC Senate Testimony, May 24, 2017</a:t>
            </a:r>
          </a:p>
        </p:txBody>
      </p:sp>
    </p:spTree>
    <p:extLst>
      <p:ext uri="{BB962C8B-B14F-4D97-AF65-F5344CB8AC3E}">
        <p14:creationId xmlns:p14="http://schemas.microsoft.com/office/powerpoint/2010/main" val="2160392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0" rIns="0" bIns="0" rtlCol="0">
        <a:spAutoFit/>
      </a:bodyPr>
      <a:lstStyle>
        <a:defPPr marL="12700">
          <a:lnSpc>
            <a:spcPct val="100000"/>
          </a:lnSpc>
          <a:tabLst>
            <a:tab pos="7328534" algn="l"/>
          </a:tabLst>
          <a:defRPr sz="1400" b="1" spc="-114" dirty="0" smtClean="0">
            <a:latin typeface="Calibri"/>
            <a:cs typeface="Calibri"/>
          </a:defRPr>
        </a:defPPr>
      </a:lstStyle>
    </a:tx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0" rIns="0" bIns="0" rtlCol="0">
        <a:spAutoFit/>
      </a:bodyPr>
      <a:lstStyle>
        <a:defPPr marL="12700">
          <a:lnSpc>
            <a:spcPct val="100000"/>
          </a:lnSpc>
          <a:tabLst>
            <a:tab pos="7328534" algn="l"/>
          </a:tabLst>
          <a:defRPr sz="1400" b="1" spc="-114" dirty="0" smtClean="0">
            <a:latin typeface="Calibri"/>
            <a:cs typeface="Calibri"/>
          </a:defRPr>
        </a:defPPr>
      </a:lstStyle>
    </a:tx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0" rIns="0" bIns="0" rtlCol="0">
        <a:spAutoFit/>
      </a:bodyPr>
      <a:lstStyle>
        <a:defPPr marL="12700">
          <a:lnSpc>
            <a:spcPct val="100000"/>
          </a:lnSpc>
          <a:tabLst>
            <a:tab pos="7328534" algn="l"/>
          </a:tabLst>
          <a:defRPr sz="1400" b="1" spc="-114" dirty="0" smtClean="0">
            <a:latin typeface="Calibri"/>
            <a:cs typeface="Calibri"/>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66E719ADA53349B5D909C79B5C19AA" ma:contentTypeVersion="0" ma:contentTypeDescription="Create a new document." ma:contentTypeScope="" ma:versionID="8bf7e0ee28d50bf779ae24b2ab71d693">
  <xsd:schema xmlns:xsd="http://www.w3.org/2001/XMLSchema" xmlns:xs="http://www.w3.org/2001/XMLSchema" xmlns:p="http://schemas.microsoft.com/office/2006/metadata/properties" xmlns:ns2="2f2c16bd-e8f0-4394-84f4-2fd9e58b140f" targetNamespace="http://schemas.microsoft.com/office/2006/metadata/properties" ma:root="true" ma:fieldsID="043578a88b8fec5226cc3766b1731acb" ns2:_="">
    <xsd:import namespace="2f2c16bd-e8f0-4394-84f4-2fd9e58b140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c16bd-e8f0-4394-84f4-2fd9e58b140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2f2c16bd-e8f0-4394-84f4-2fd9e58b140f">NNN7EXS6CWKS-50880466-52</_dlc_DocId>
    <_dlc_DocIdUrl xmlns="2f2c16bd-e8f0-4394-84f4-2fd9e58b140f">
      <Url>https://eis.usmc.mil/sites/IIMEF/G3/_layouts/15/DocIdRedir.aspx?ID=NNN7EXS6CWKS-50880466-52</Url>
      <Description>NNN7EXS6CWKS-50880466-52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3597119-C2DB-4BF2-8ADD-BD1340758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c16bd-e8f0-4394-84f4-2fd9e58b14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45A288-C507-4A1F-88EA-FA38B21152FC}">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f2c16bd-e8f0-4394-84f4-2fd9e58b140f"/>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BC5F71F-21FF-4CB4-9B7B-58305F9DC101}">
  <ds:schemaRefs>
    <ds:schemaRef ds:uri="http://schemas.microsoft.com/sharepoint/v3/contenttype/forms"/>
  </ds:schemaRefs>
</ds:datastoreItem>
</file>

<file path=customXml/itemProps4.xml><?xml version="1.0" encoding="utf-8"?>
<ds:datastoreItem xmlns:ds="http://schemas.openxmlformats.org/officeDocument/2006/customXml" ds:itemID="{42947CD1-BC8F-48D9-8DBB-274A0AB9346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10643</TotalTime>
  <Words>1661</Words>
  <Application>Microsoft Office PowerPoint</Application>
  <PresentationFormat>On-screen Show (4:3)</PresentationFormat>
  <Paragraphs>315</Paragraphs>
  <Slides>15</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Times New Roman</vt:lpstr>
      <vt:lpstr>Wingdings</vt:lpstr>
      <vt:lpstr>Office Theme</vt:lpstr>
      <vt:lpstr>3_Office Theme</vt:lpstr>
      <vt:lpstr>6_Office Theme</vt:lpstr>
      <vt:lpstr>PowerPoint Presentation</vt:lpstr>
      <vt:lpstr>Purpose / Agenda</vt:lpstr>
      <vt:lpstr>II MEF Mission </vt:lpstr>
      <vt:lpstr>II Marine Expeditionary Force</vt:lpstr>
      <vt:lpstr>PowerPoint Presentation</vt:lpstr>
      <vt:lpstr>II MEF Globally Engaged</vt:lpstr>
      <vt:lpstr>PowerPoint Presentation</vt:lpstr>
      <vt:lpstr>II MEF in 2015</vt:lpstr>
      <vt:lpstr>CMC FY 19-23 Force Management Plan (FMP)</vt:lpstr>
      <vt:lpstr>II MEF in 2019-2023</vt:lpstr>
      <vt:lpstr>Operational Challenges</vt:lpstr>
      <vt:lpstr>Conceptual Engagement </vt:lpstr>
      <vt:lpstr>Where can you help?</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Connors CWO5 Gary W</dc:creator>
  <cp:lastModifiedBy>Kelly CTR Daniel P</cp:lastModifiedBy>
  <cp:revision>584</cp:revision>
  <cp:lastPrinted>2017-10-03T00:30:23Z</cp:lastPrinted>
  <dcterms:created xsi:type="dcterms:W3CDTF">2015-05-26T12:40:37Z</dcterms:created>
  <dcterms:modified xsi:type="dcterms:W3CDTF">2017-11-09T17:34:17Z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2015-03-31T00:00:00Z</vt:filetime>
  </property>
  <property fmtid="{D5CDD505-2E9C-101B-9397-08002B2CF9AE}" pid="3" name="LastSaved">
    <vt:filetime>2015-05-26T00:00:00Z</vt:filetime>
  </property>
  <property fmtid="{D5CDD505-2E9C-101B-9397-08002B2CF9AE}" pid="4" name="ContentTypeId">
    <vt:lpwstr>0x0101002B66E719ADA53349B5D909C79B5C19AA</vt:lpwstr>
  </property>
  <property fmtid="{D5CDD505-2E9C-101B-9397-08002B2CF9AE}" pid="5" name="BAH_DocumentType">
    <vt:lpwstr/>
  </property>
  <property fmtid="{D5CDD505-2E9C-101B-9397-08002B2CF9AE}" pid="6" name="BAH_InfoCat">
    <vt:lpwstr/>
  </property>
  <property fmtid="{D5CDD505-2E9C-101B-9397-08002B2CF9AE}" pid="7" name="_dlc_DocIdItemGuid">
    <vt:lpwstr>a599c91b-8106-4d3f-bb12-92397a158979</vt:lpwstr>
  </property>
</Properties>
</file>